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0"/>
  </p:notesMasterIdLst>
  <p:sldIdLst>
    <p:sldId id="257" r:id="rId6"/>
    <p:sldId id="258" r:id="rId7"/>
    <p:sldId id="311" r:id="rId8"/>
    <p:sldId id="301" r:id="rId9"/>
    <p:sldId id="303" r:id="rId10"/>
    <p:sldId id="323" r:id="rId11"/>
    <p:sldId id="310" r:id="rId12"/>
    <p:sldId id="304" r:id="rId13"/>
    <p:sldId id="330" r:id="rId14"/>
    <p:sldId id="314" r:id="rId15"/>
    <p:sldId id="284" r:id="rId16"/>
    <p:sldId id="331" r:id="rId17"/>
    <p:sldId id="320" r:id="rId18"/>
    <p:sldId id="25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Arnold" initials="AA" lastIdx="1" clrIdx="0">
    <p:extLst/>
  </p:cmAuthor>
  <p:cmAuthor id="2" name="Tania Banotti" initials="TB"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B1FF"/>
    <a:srgbClr val="FFFF33"/>
    <a:srgbClr val="FFFF25"/>
    <a:srgbClr val="FFCC00"/>
    <a:srgbClr val="FFFF66"/>
    <a:srgbClr val="FFFF00"/>
    <a:srgbClr val="00B2ED"/>
    <a:srgbClr val="1EA2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5606" autoAdjust="0"/>
  </p:normalViewPr>
  <p:slideViewPr>
    <p:cSldViewPr snapToGrid="0">
      <p:cViewPr varScale="1">
        <p:scale>
          <a:sx n="103" d="100"/>
          <a:sy n="103" d="100"/>
        </p:scale>
        <p:origin x="114"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344641-4F5F-4111-9F6D-DE2A4C4A4015}" type="datetimeFigureOut">
              <a:rPr lang="en-IE" smtClean="0"/>
              <a:t>15/02/2018</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CC6AE-D0A0-444C-A438-F8F1DB153471}" type="slidenum">
              <a:rPr lang="en-IE" smtClean="0"/>
              <a:t>‹#›</a:t>
            </a:fld>
            <a:endParaRPr lang="en-IE"/>
          </a:p>
        </p:txBody>
      </p:sp>
    </p:spTree>
    <p:extLst>
      <p:ext uri="{BB962C8B-B14F-4D97-AF65-F5344CB8AC3E}">
        <p14:creationId xmlns:p14="http://schemas.microsoft.com/office/powerpoint/2010/main" val="402788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1200" i="1" kern="1200" dirty="0">
                <a:solidFill>
                  <a:schemeClr val="tx1"/>
                </a:solidFill>
                <a:effectLst/>
                <a:latin typeface="+mn-lt"/>
                <a:ea typeface="+mn-ea"/>
                <a:cs typeface="+mn-cs"/>
              </a:rPr>
              <a:t>As the most prestigious international annual advertising and communications awards, over 35,500 entries from all over the world are showcased and judged at the Festival. Winning companies receive the highly coveted Lion trophy, a global benchmark of creative excellence,  for Film, Print, Outdoor, Interactive, Radio, Design, Product Design, Promo &amp; Activation, Film Craft, Mobile, Branded Entertainment and Integrated advertising, as well as the best Media, Direct, PR, Titanium, Creative Effectiveness, Creative Data and Innovation ideas. The Festival is also the only truly global meeting place for advertisers, advertising and communication professionals.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EC17C8-14C4-324F-B009-75EEA4C681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9190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EC17C8-14C4-324F-B009-75EEA4C681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07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B4130DFE-62DC-4880-AD36-8487F43D37A5}" type="datetimeFigureOut">
              <a:rPr lang="en-IE" smtClean="0"/>
              <a:t>15/02/2018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220E672-F6B7-4459-B56F-0D082E69CF29}" type="slidenum">
              <a:rPr lang="en-IE" smtClean="0"/>
              <a:t>‹#›</a:t>
            </a:fld>
            <a:endParaRPr lang="en-IE"/>
          </a:p>
        </p:txBody>
      </p:sp>
    </p:spTree>
    <p:extLst>
      <p:ext uri="{BB962C8B-B14F-4D97-AF65-F5344CB8AC3E}">
        <p14:creationId xmlns:p14="http://schemas.microsoft.com/office/powerpoint/2010/main" val="234678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B4130DFE-62DC-4880-AD36-8487F43D37A5}" type="datetimeFigureOut">
              <a:rPr lang="en-IE" smtClean="0"/>
              <a:t>15/02/2018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220E672-F6B7-4459-B56F-0D082E69CF29}" type="slidenum">
              <a:rPr lang="en-IE" smtClean="0"/>
              <a:t>‹#›</a:t>
            </a:fld>
            <a:endParaRPr lang="en-IE"/>
          </a:p>
        </p:txBody>
      </p:sp>
    </p:spTree>
    <p:extLst>
      <p:ext uri="{BB962C8B-B14F-4D97-AF65-F5344CB8AC3E}">
        <p14:creationId xmlns:p14="http://schemas.microsoft.com/office/powerpoint/2010/main" val="182280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B4130DFE-62DC-4880-AD36-8487F43D37A5}" type="datetimeFigureOut">
              <a:rPr lang="en-IE" smtClean="0"/>
              <a:t>15/02/2018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220E672-F6B7-4459-B56F-0D082E69CF29}" type="slidenum">
              <a:rPr lang="en-IE" smtClean="0"/>
              <a:t>‹#›</a:t>
            </a:fld>
            <a:endParaRPr lang="en-IE"/>
          </a:p>
        </p:txBody>
      </p:sp>
    </p:spTree>
    <p:extLst>
      <p:ext uri="{BB962C8B-B14F-4D97-AF65-F5344CB8AC3E}">
        <p14:creationId xmlns:p14="http://schemas.microsoft.com/office/powerpoint/2010/main" val="1581610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ga-IE"/>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9DFAF1CA-5AF1-7946-883F-195A891E7160}" type="datetimeFigureOut">
              <a:rPr lang="en-US" smtClean="0"/>
              <a:t>2/15/2018</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65AB390-2893-8345-AD9A-3F557BE6EF6B}" type="slidenum">
              <a:rPr lang="en-US" smtClean="0"/>
              <a:t>‹#›</a:t>
            </a:fld>
            <a:endParaRPr lang="en-US"/>
          </a:p>
        </p:txBody>
      </p:sp>
    </p:spTree>
    <p:extLst>
      <p:ext uri="{BB962C8B-B14F-4D97-AF65-F5344CB8AC3E}">
        <p14:creationId xmlns:p14="http://schemas.microsoft.com/office/powerpoint/2010/main" val="3724369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ga-IE"/>
              <a:t>Click to edit Master title style</a:t>
            </a:r>
            <a:endParaRPr lang="en-US"/>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9DFAF1CA-5AF1-7946-883F-195A891E7160}" type="datetimeFigureOut">
              <a:rPr lang="en-US" smtClean="0"/>
              <a:t>2/15/2018</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65AB390-2893-8345-AD9A-3F557BE6EF6B}" type="slidenum">
              <a:rPr lang="en-US" smtClean="0"/>
              <a:t>‹#›</a:t>
            </a:fld>
            <a:endParaRPr lang="en-US"/>
          </a:p>
        </p:txBody>
      </p:sp>
    </p:spTree>
    <p:extLst>
      <p:ext uri="{BB962C8B-B14F-4D97-AF65-F5344CB8AC3E}">
        <p14:creationId xmlns:p14="http://schemas.microsoft.com/office/powerpoint/2010/main" val="106378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a:prstGeom prst="rect">
            <a:avLst/>
          </a:prstGeom>
        </p:spPr>
        <p:txBody>
          <a:bodyPr anchor="t"/>
          <a:lstStyle>
            <a:lvl1pPr algn="l">
              <a:defRPr sz="4800" b="1" cap="all"/>
            </a:lvl1pPr>
          </a:lstStyle>
          <a:p>
            <a:r>
              <a:rPr lang="ga-IE"/>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9DFAF1CA-5AF1-7946-883F-195A891E7160}" type="datetimeFigureOut">
              <a:rPr lang="en-US" smtClean="0"/>
              <a:t>2/15/2018</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65AB390-2893-8345-AD9A-3F557BE6EF6B}" type="slidenum">
              <a:rPr lang="en-US" smtClean="0"/>
              <a:t>‹#›</a:t>
            </a:fld>
            <a:endParaRPr lang="en-US"/>
          </a:p>
        </p:txBody>
      </p:sp>
    </p:spTree>
    <p:extLst>
      <p:ext uri="{BB962C8B-B14F-4D97-AF65-F5344CB8AC3E}">
        <p14:creationId xmlns:p14="http://schemas.microsoft.com/office/powerpoint/2010/main" val="1625958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ga-IE"/>
              <a:t>Click to edit Master title style</a:t>
            </a:r>
            <a:endParaRPr lang="en-US"/>
          </a:p>
        </p:txBody>
      </p:sp>
      <p:sp>
        <p:nvSpPr>
          <p:cNvPr id="3" name="Content Placeholder 2"/>
          <p:cNvSpPr>
            <a:spLocks noGrp="1"/>
          </p:cNvSpPr>
          <p:nvPr>
            <p:ph sz="half" idx="1"/>
          </p:nvPr>
        </p:nvSpPr>
        <p:spPr>
          <a:xfrm>
            <a:off x="609600" y="1600200"/>
            <a:ext cx="5384800" cy="4525963"/>
          </a:xfrm>
          <a:prstGeom prst="rect">
            <a:avLst/>
          </a:prstGeo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6197600" y="1600200"/>
            <a:ext cx="5384800" cy="4525963"/>
          </a:xfrm>
          <a:prstGeom prst="rect">
            <a:avLst/>
          </a:prstGeo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9DFAF1CA-5AF1-7946-883F-195A891E7160}" type="datetimeFigureOut">
              <a:rPr lang="en-US" smtClean="0"/>
              <a:t>2/15/2018</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A65AB390-2893-8345-AD9A-3F557BE6EF6B}" type="slidenum">
              <a:rPr lang="en-US" smtClean="0"/>
              <a:t>‹#›</a:t>
            </a:fld>
            <a:endParaRPr lang="en-US"/>
          </a:p>
        </p:txBody>
      </p:sp>
    </p:spTree>
    <p:extLst>
      <p:ext uri="{BB962C8B-B14F-4D97-AF65-F5344CB8AC3E}">
        <p14:creationId xmlns:p14="http://schemas.microsoft.com/office/powerpoint/2010/main" val="2267816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609600" y="1535114"/>
            <a:ext cx="5386917" cy="639762"/>
          </a:xfrm>
          <a:prstGeom prst="rect">
            <a:avLst/>
          </a:prstGeo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ga-IE"/>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6193369" y="1535114"/>
            <a:ext cx="5389033" cy="639762"/>
          </a:xfrm>
          <a:prstGeom prst="rect">
            <a:avLst/>
          </a:prstGeo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ga-IE"/>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9DFAF1CA-5AF1-7946-883F-195A891E7160}" type="datetimeFigureOut">
              <a:rPr lang="en-US" smtClean="0"/>
              <a:t>2/15/2018</a:t>
            </a:fld>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A65AB390-2893-8345-AD9A-3F557BE6EF6B}" type="slidenum">
              <a:rPr lang="en-US" smtClean="0"/>
              <a:t>‹#›</a:t>
            </a:fld>
            <a:endParaRPr lang="en-US"/>
          </a:p>
        </p:txBody>
      </p:sp>
    </p:spTree>
    <p:extLst>
      <p:ext uri="{BB962C8B-B14F-4D97-AF65-F5344CB8AC3E}">
        <p14:creationId xmlns:p14="http://schemas.microsoft.com/office/powerpoint/2010/main" val="2317016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ga-IE"/>
              <a:t>Click to edit Master title style</a:t>
            </a:r>
            <a:endParaRPr lang="en-US"/>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9DFAF1CA-5AF1-7946-883F-195A891E7160}" type="datetimeFigureOut">
              <a:rPr lang="en-US" smtClean="0"/>
              <a:t>2/15/2018</a:t>
            </a:fld>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A65AB390-2893-8345-AD9A-3F557BE6EF6B}" type="slidenum">
              <a:rPr lang="en-US" smtClean="0"/>
              <a:t>‹#›</a:t>
            </a:fld>
            <a:endParaRPr lang="en-US"/>
          </a:p>
        </p:txBody>
      </p:sp>
    </p:spTree>
    <p:extLst>
      <p:ext uri="{BB962C8B-B14F-4D97-AF65-F5344CB8AC3E}">
        <p14:creationId xmlns:p14="http://schemas.microsoft.com/office/powerpoint/2010/main" val="2157248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9DFAF1CA-5AF1-7946-883F-195A891E7160}" type="datetimeFigureOut">
              <a:rPr lang="en-US" smtClean="0"/>
              <a:t>2/15/2018</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A65AB390-2893-8345-AD9A-3F557BE6EF6B}" type="slidenum">
              <a:rPr lang="en-US" smtClean="0"/>
              <a:t>‹#›</a:t>
            </a:fld>
            <a:endParaRPr lang="en-US"/>
          </a:p>
        </p:txBody>
      </p:sp>
    </p:spTree>
    <p:extLst>
      <p:ext uri="{BB962C8B-B14F-4D97-AF65-F5344CB8AC3E}">
        <p14:creationId xmlns:p14="http://schemas.microsoft.com/office/powerpoint/2010/main" val="2473858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a:prstGeom prst="rect">
            <a:avLst/>
          </a:prstGeom>
        </p:spPr>
        <p:txBody>
          <a:bodyPr anchor="b"/>
          <a:lstStyle>
            <a:lvl1pPr algn="l">
              <a:defRPr sz="2400" b="1"/>
            </a:lvl1pPr>
          </a:lstStyle>
          <a:p>
            <a:r>
              <a:rPr lang="ga-IE"/>
              <a:t>Click to edit Master title style</a:t>
            </a:r>
            <a:endParaRPr lang="en-US"/>
          </a:p>
        </p:txBody>
      </p:sp>
      <p:sp>
        <p:nvSpPr>
          <p:cNvPr id="3" name="Content Placeholder 2"/>
          <p:cNvSpPr>
            <a:spLocks noGrp="1"/>
          </p:cNvSpPr>
          <p:nvPr>
            <p:ph idx="1"/>
          </p:nvPr>
        </p:nvSpPr>
        <p:spPr>
          <a:xfrm>
            <a:off x="4766733" y="273050"/>
            <a:ext cx="6815667" cy="5853113"/>
          </a:xfrm>
          <a:prstGeom prst="rect">
            <a:avLst/>
          </a:prstGeo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609602" y="1435101"/>
            <a:ext cx="4011084" cy="4691063"/>
          </a:xfrm>
          <a:prstGeom prst="rect">
            <a:avLst/>
          </a:prstGeo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ga-IE"/>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9DFAF1CA-5AF1-7946-883F-195A891E7160}" type="datetimeFigureOut">
              <a:rPr lang="en-US" smtClean="0"/>
              <a:t>2/15/2018</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A65AB390-2893-8345-AD9A-3F557BE6EF6B}" type="slidenum">
              <a:rPr lang="en-US" smtClean="0"/>
              <a:t>‹#›</a:t>
            </a:fld>
            <a:endParaRPr lang="en-US"/>
          </a:p>
        </p:txBody>
      </p:sp>
    </p:spTree>
    <p:extLst>
      <p:ext uri="{BB962C8B-B14F-4D97-AF65-F5344CB8AC3E}">
        <p14:creationId xmlns:p14="http://schemas.microsoft.com/office/powerpoint/2010/main" val="393337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B4130DFE-62DC-4880-AD36-8487F43D37A5}" type="datetimeFigureOut">
              <a:rPr lang="en-IE" smtClean="0"/>
              <a:t>15/02/2018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220E672-F6B7-4459-B56F-0D082E69CF29}" type="slidenum">
              <a:rPr lang="en-IE" smtClean="0"/>
              <a:t>‹#›</a:t>
            </a:fld>
            <a:endParaRPr lang="en-IE"/>
          </a:p>
        </p:txBody>
      </p:sp>
    </p:spTree>
    <p:extLst>
      <p:ext uri="{BB962C8B-B14F-4D97-AF65-F5344CB8AC3E}">
        <p14:creationId xmlns:p14="http://schemas.microsoft.com/office/powerpoint/2010/main" val="4192130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400" b="1"/>
            </a:lvl1pPr>
          </a:lstStyle>
          <a:p>
            <a:r>
              <a:rPr lang="ga-IE"/>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ga-IE"/>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9DFAF1CA-5AF1-7946-883F-195A891E7160}" type="datetimeFigureOut">
              <a:rPr lang="en-US" smtClean="0"/>
              <a:t>2/15/2018</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A65AB390-2893-8345-AD9A-3F557BE6EF6B}" type="slidenum">
              <a:rPr lang="en-US" smtClean="0"/>
              <a:t>‹#›</a:t>
            </a:fld>
            <a:endParaRPr lang="en-US"/>
          </a:p>
        </p:txBody>
      </p:sp>
    </p:spTree>
    <p:extLst>
      <p:ext uri="{BB962C8B-B14F-4D97-AF65-F5344CB8AC3E}">
        <p14:creationId xmlns:p14="http://schemas.microsoft.com/office/powerpoint/2010/main" val="725061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ga-IE"/>
              <a:t>Click to edit Master title style</a:t>
            </a:r>
            <a:endParaRPr lang="en-US"/>
          </a:p>
        </p:txBody>
      </p:sp>
      <p:sp>
        <p:nvSpPr>
          <p:cNvPr id="3" name="Vertical Text Placeholder 2"/>
          <p:cNvSpPr>
            <a:spLocks noGrp="1"/>
          </p:cNvSpPr>
          <p:nvPr>
            <p:ph type="body" orient="vert" idx="1"/>
          </p:nvPr>
        </p:nvSpPr>
        <p:spPr>
          <a:xfrm>
            <a:off x="609600" y="1600200"/>
            <a:ext cx="10972800" cy="4525963"/>
          </a:xfrm>
          <a:prstGeom prst="rect">
            <a:avLst/>
          </a:prstGeo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9DFAF1CA-5AF1-7946-883F-195A891E7160}" type="datetimeFigureOut">
              <a:rPr lang="en-US" smtClean="0"/>
              <a:t>2/15/2018</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65AB390-2893-8345-AD9A-3F557BE6EF6B}" type="slidenum">
              <a:rPr lang="en-US" smtClean="0"/>
              <a:t>‹#›</a:t>
            </a:fld>
            <a:endParaRPr lang="en-US"/>
          </a:p>
        </p:txBody>
      </p:sp>
    </p:spTree>
    <p:extLst>
      <p:ext uri="{BB962C8B-B14F-4D97-AF65-F5344CB8AC3E}">
        <p14:creationId xmlns:p14="http://schemas.microsoft.com/office/powerpoint/2010/main" val="1054725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9DFAF1CA-5AF1-7946-883F-195A891E7160}" type="datetimeFigureOut">
              <a:rPr lang="en-US" smtClean="0"/>
              <a:t>2/15/2018</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65AB390-2893-8345-AD9A-3F557BE6EF6B}" type="slidenum">
              <a:rPr lang="en-US" smtClean="0"/>
              <a:t>‹#›</a:t>
            </a:fld>
            <a:endParaRPr lang="en-US"/>
          </a:p>
        </p:txBody>
      </p:sp>
    </p:spTree>
    <p:extLst>
      <p:ext uri="{BB962C8B-B14F-4D97-AF65-F5344CB8AC3E}">
        <p14:creationId xmlns:p14="http://schemas.microsoft.com/office/powerpoint/2010/main" val="1126306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130DFE-62DC-4880-AD36-8487F43D37A5}" type="datetimeFigureOut">
              <a:rPr lang="en-IE" smtClean="0"/>
              <a:t>15/02/2018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220E672-F6B7-4459-B56F-0D082E69CF29}" type="slidenum">
              <a:rPr lang="en-IE" smtClean="0"/>
              <a:t>‹#›</a:t>
            </a:fld>
            <a:endParaRPr lang="en-IE"/>
          </a:p>
        </p:txBody>
      </p:sp>
    </p:spTree>
    <p:extLst>
      <p:ext uri="{BB962C8B-B14F-4D97-AF65-F5344CB8AC3E}">
        <p14:creationId xmlns:p14="http://schemas.microsoft.com/office/powerpoint/2010/main" val="98637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B4130DFE-62DC-4880-AD36-8487F43D37A5}" type="datetimeFigureOut">
              <a:rPr lang="en-IE" smtClean="0"/>
              <a:t>15/02/2018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220E672-F6B7-4459-B56F-0D082E69CF29}" type="slidenum">
              <a:rPr lang="en-IE" smtClean="0"/>
              <a:t>‹#›</a:t>
            </a:fld>
            <a:endParaRPr lang="en-IE"/>
          </a:p>
        </p:txBody>
      </p:sp>
    </p:spTree>
    <p:extLst>
      <p:ext uri="{BB962C8B-B14F-4D97-AF65-F5344CB8AC3E}">
        <p14:creationId xmlns:p14="http://schemas.microsoft.com/office/powerpoint/2010/main" val="66804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B4130DFE-62DC-4880-AD36-8487F43D37A5}" type="datetimeFigureOut">
              <a:rPr lang="en-IE" smtClean="0"/>
              <a:t>15/02/2018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220E672-F6B7-4459-B56F-0D082E69CF29}" type="slidenum">
              <a:rPr lang="en-IE" smtClean="0"/>
              <a:t>‹#›</a:t>
            </a:fld>
            <a:endParaRPr lang="en-IE"/>
          </a:p>
        </p:txBody>
      </p:sp>
    </p:spTree>
    <p:extLst>
      <p:ext uri="{BB962C8B-B14F-4D97-AF65-F5344CB8AC3E}">
        <p14:creationId xmlns:p14="http://schemas.microsoft.com/office/powerpoint/2010/main" val="3107533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B4130DFE-62DC-4880-AD36-8487F43D37A5}" type="datetimeFigureOut">
              <a:rPr lang="en-IE" smtClean="0"/>
              <a:t>15/02/2018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220E672-F6B7-4459-B56F-0D082E69CF29}" type="slidenum">
              <a:rPr lang="en-IE" smtClean="0"/>
              <a:t>‹#›</a:t>
            </a:fld>
            <a:endParaRPr lang="en-IE"/>
          </a:p>
        </p:txBody>
      </p:sp>
    </p:spTree>
    <p:extLst>
      <p:ext uri="{BB962C8B-B14F-4D97-AF65-F5344CB8AC3E}">
        <p14:creationId xmlns:p14="http://schemas.microsoft.com/office/powerpoint/2010/main" val="392775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30DFE-62DC-4880-AD36-8487F43D37A5}" type="datetimeFigureOut">
              <a:rPr lang="en-IE" smtClean="0"/>
              <a:t>15/02/2018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220E672-F6B7-4459-B56F-0D082E69CF29}" type="slidenum">
              <a:rPr lang="en-IE" smtClean="0"/>
              <a:t>‹#›</a:t>
            </a:fld>
            <a:endParaRPr lang="en-IE"/>
          </a:p>
        </p:txBody>
      </p:sp>
    </p:spTree>
    <p:extLst>
      <p:ext uri="{BB962C8B-B14F-4D97-AF65-F5344CB8AC3E}">
        <p14:creationId xmlns:p14="http://schemas.microsoft.com/office/powerpoint/2010/main" val="150962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130DFE-62DC-4880-AD36-8487F43D37A5}" type="datetimeFigureOut">
              <a:rPr lang="en-IE" smtClean="0"/>
              <a:t>15/02/2018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220E672-F6B7-4459-B56F-0D082E69CF29}" type="slidenum">
              <a:rPr lang="en-IE" smtClean="0"/>
              <a:t>‹#›</a:t>
            </a:fld>
            <a:endParaRPr lang="en-IE"/>
          </a:p>
        </p:txBody>
      </p:sp>
    </p:spTree>
    <p:extLst>
      <p:ext uri="{BB962C8B-B14F-4D97-AF65-F5344CB8AC3E}">
        <p14:creationId xmlns:p14="http://schemas.microsoft.com/office/powerpoint/2010/main" val="1969921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130DFE-62DC-4880-AD36-8487F43D37A5}" type="datetimeFigureOut">
              <a:rPr lang="en-IE" smtClean="0"/>
              <a:t>15/02/2018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220E672-F6B7-4459-B56F-0D082E69CF29}" type="slidenum">
              <a:rPr lang="en-IE" smtClean="0"/>
              <a:t>‹#›</a:t>
            </a:fld>
            <a:endParaRPr lang="en-IE"/>
          </a:p>
        </p:txBody>
      </p:sp>
    </p:spTree>
    <p:extLst>
      <p:ext uri="{BB962C8B-B14F-4D97-AF65-F5344CB8AC3E}">
        <p14:creationId xmlns:p14="http://schemas.microsoft.com/office/powerpoint/2010/main" val="198328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30DFE-62DC-4880-AD36-8487F43D37A5}" type="datetimeFigureOut">
              <a:rPr lang="en-IE" smtClean="0"/>
              <a:t>15/02/2018</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0E672-F6B7-4459-B56F-0D082E69CF29}" type="slidenum">
              <a:rPr lang="en-IE" smtClean="0"/>
              <a:t>‹#›</a:t>
            </a:fld>
            <a:endParaRPr lang="en-IE"/>
          </a:p>
        </p:txBody>
      </p:sp>
    </p:spTree>
    <p:extLst>
      <p:ext uri="{BB962C8B-B14F-4D97-AF65-F5344CB8AC3E}">
        <p14:creationId xmlns:p14="http://schemas.microsoft.com/office/powerpoint/2010/main" val="2936895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64000">
              <a:srgbClr val="209BD8"/>
            </a:gs>
          </a:gsLst>
          <a:lin ang="5400000" scaled="0"/>
          <a:tileRect/>
        </a:gradFill>
        <a:effectLst/>
      </p:bgPr>
    </p:bg>
    <p:spTree>
      <p:nvGrpSpPr>
        <p:cNvPr id="1" name=""/>
        <p:cNvGrpSpPr/>
        <p:nvPr/>
      </p:nvGrpSpPr>
      <p:grpSpPr>
        <a:xfrm>
          <a:off x="0" y="0"/>
          <a:ext cx="0" cy="0"/>
          <a:chOff x="0" y="0"/>
          <a:chExt cx="0" cy="0"/>
        </a:xfrm>
      </p:grpSpPr>
      <p:pic>
        <p:nvPicPr>
          <p:cNvPr id="8" name="Picture 7" descr="rep_logo.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70444" y="5587959"/>
            <a:ext cx="1514629" cy="1091846"/>
          </a:xfrm>
          <a:prstGeom prst="rect">
            <a:avLst/>
          </a:prstGeom>
        </p:spPr>
      </p:pic>
    </p:spTree>
    <p:extLst>
      <p:ext uri="{BB962C8B-B14F-4D97-AF65-F5344CB8AC3E}">
        <p14:creationId xmlns:p14="http://schemas.microsoft.com/office/powerpoint/2010/main" val="1287869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4864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548640" rtl="0" eaLnBrk="1" latinLnBrk="0" hangingPunct="1">
        <a:spcBef>
          <a:spcPct val="20000"/>
        </a:spcBef>
        <a:buFont typeface="Arial"/>
        <a:buChar char="•"/>
        <a:defRPr sz="3840" kern="120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3360" kern="120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88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40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vimeo.com/236423058"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svg"/><Relationship Id="rId7" Type="http://schemas.microsoft.com/office/2007/relationships/hdphoto" Target="../media/hdphoto2.wdp"/><Relationship Id="rId12"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9.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microsoft.com/office/2007/relationships/hdphoto" Target="../media/hdphoto3.wdp"/><Relationship Id="rId2" Type="http://schemas.openxmlformats.org/officeDocument/2006/relationships/image" Target="../media/image14.jpg"/><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11.png"/><Relationship Id="rId5" Type="http://schemas.openxmlformats.org/officeDocument/2006/relationships/image" Target="../media/image15.png"/><Relationship Id="rId15" Type="http://schemas.openxmlformats.org/officeDocument/2006/relationships/image" Target="../media/image13.png"/><Relationship Id="rId10" Type="http://schemas.microsoft.com/office/2007/relationships/hdphoto" Target="../media/hdphoto2.wdp"/><Relationship Id="rId4" Type="http://schemas.openxmlformats.org/officeDocument/2006/relationships/image" Target="../media/image8.svg"/><Relationship Id="rId9" Type="http://schemas.openxmlformats.org/officeDocument/2006/relationships/image" Target="../media/image10.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g.jpg"/>
          <p:cNvPicPr>
            <a:picLocks noChangeAspect="1"/>
          </p:cNvPicPr>
          <p:nvPr/>
        </p:nvPicPr>
        <p:blipFill rotWithShape="1">
          <a:blip r:embed="rId2">
            <a:extLst>
              <a:ext uri="{28A0092B-C50C-407E-A947-70E740481C1C}">
                <a14:useLocalDpi xmlns:a14="http://schemas.microsoft.com/office/drawing/2010/main" val="0"/>
              </a:ext>
            </a:extLst>
          </a:blip>
          <a:srcRect b="24096"/>
          <a:stretch/>
        </p:blipFill>
        <p:spPr>
          <a:xfrm rot="10800000">
            <a:off x="0" y="-30833"/>
            <a:ext cx="12192000" cy="6891783"/>
          </a:xfrm>
          <a:prstGeom prst="rect">
            <a:avLst/>
          </a:prstGeom>
        </p:spPr>
      </p:pic>
      <p:pic>
        <p:nvPicPr>
          <p:cNvPr id="3" name="Picture 2" descr="iapi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9852" y="2226406"/>
            <a:ext cx="3240000" cy="2329888"/>
          </a:xfrm>
          <a:prstGeom prst="rect">
            <a:avLst/>
          </a:prstGeom>
        </p:spPr>
      </p:pic>
      <p:pic>
        <p:nvPicPr>
          <p:cNvPr id="4" name="Picture 3" descr="rep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705" y="2060850"/>
            <a:ext cx="3115557" cy="2495444"/>
          </a:xfrm>
          <a:prstGeom prst="rect">
            <a:avLst/>
          </a:prstGeom>
        </p:spPr>
      </p:pic>
    </p:spTree>
    <p:extLst>
      <p:ext uri="{BB962C8B-B14F-4D97-AF65-F5344CB8AC3E}">
        <p14:creationId xmlns:p14="http://schemas.microsoft.com/office/powerpoint/2010/main" val="4009532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BB9F65-9375-4D45-99ED-6320794A6D14}"/>
              </a:ext>
            </a:extLst>
          </p:cNvPr>
          <p:cNvSpPr/>
          <p:nvPr/>
        </p:nvSpPr>
        <p:spPr>
          <a:xfrm>
            <a:off x="0" y="0"/>
            <a:ext cx="12192000" cy="6858000"/>
          </a:xfrm>
          <a:prstGeom prst="rect">
            <a:avLst/>
          </a:prstGeom>
          <a:solidFill>
            <a:srgbClr val="FFFF33"/>
          </a:solidFill>
          <a:ln>
            <a:solidFill>
              <a:srgbClr val="2E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2E11B6F-F85A-460F-B338-F73962563F17}"/>
              </a:ext>
            </a:extLst>
          </p:cNvPr>
          <p:cNvSpPr/>
          <p:nvPr/>
        </p:nvSpPr>
        <p:spPr>
          <a:xfrm>
            <a:off x="771144" y="249951"/>
            <a:ext cx="4290663" cy="677108"/>
          </a:xfrm>
          <a:prstGeom prst="rect">
            <a:avLst/>
          </a:prstGeom>
        </p:spPr>
        <p:txBody>
          <a:bodyPr wrap="none">
            <a:spAutoFit/>
          </a:bodyPr>
          <a:lstStyle/>
          <a:p>
            <a:r>
              <a:rPr lang="en-IE" sz="3800" b="1" dirty="0">
                <a:solidFill>
                  <a:srgbClr val="2EB1FF"/>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Print Young Lions</a:t>
            </a:r>
          </a:p>
        </p:txBody>
      </p:sp>
      <p:sp>
        <p:nvSpPr>
          <p:cNvPr id="2" name="Rectangle 1">
            <a:extLst>
              <a:ext uri="{FF2B5EF4-FFF2-40B4-BE49-F238E27FC236}">
                <a16:creationId xmlns:a16="http://schemas.microsoft.com/office/drawing/2014/main" id="{23A8C9CD-2713-43BA-ADB3-52F1DA0692A2}"/>
              </a:ext>
            </a:extLst>
          </p:cNvPr>
          <p:cNvSpPr/>
          <p:nvPr/>
        </p:nvSpPr>
        <p:spPr>
          <a:xfrm>
            <a:off x="771144" y="1031639"/>
            <a:ext cx="5475748" cy="3416320"/>
          </a:xfrm>
          <a:prstGeom prst="rect">
            <a:avLst/>
          </a:prstGeom>
        </p:spPr>
        <p:txBody>
          <a:bodyPr wrap="square">
            <a:spAutoFit/>
          </a:bodyPr>
          <a:lstStyle/>
          <a:p>
            <a:r>
              <a:rPr lang="en-IE" sz="2400" b="1" dirty="0">
                <a:latin typeface="Malgun Gothic" panose="020B0503020000020004" pitchFamily="34" charset="-127"/>
                <a:ea typeface="Malgun Gothic" panose="020B0503020000020004" pitchFamily="34" charset="-127"/>
              </a:rPr>
              <a:t>We believe in activating the Young Lions competitions where possible as this brings the work to a larger audience. </a:t>
            </a:r>
          </a:p>
          <a:p>
            <a:endParaRPr lang="en-IE" sz="2400" b="1" dirty="0">
              <a:latin typeface="Malgun Gothic" panose="020B0503020000020004" pitchFamily="34" charset="-127"/>
              <a:ea typeface="Malgun Gothic" panose="020B0503020000020004" pitchFamily="34" charset="-127"/>
            </a:endParaRPr>
          </a:p>
          <a:p>
            <a:r>
              <a:rPr lang="en-IE" sz="2400" b="1" dirty="0">
                <a:latin typeface="Malgun Gothic" panose="020B0503020000020004" pitchFamily="34" charset="-127"/>
                <a:ea typeface="Malgun Gothic" panose="020B0503020000020004" pitchFamily="34" charset="-127"/>
              </a:rPr>
              <a:t>The winners of the 2018 Print Young Lions will have their work printed in 2 national newspapers for six weeks.  </a:t>
            </a:r>
            <a:endParaRPr lang="en-IE" dirty="0"/>
          </a:p>
        </p:txBody>
      </p:sp>
      <p:pic>
        <p:nvPicPr>
          <p:cNvPr id="6" name="Picture 5">
            <a:extLst>
              <a:ext uri="{FF2B5EF4-FFF2-40B4-BE49-F238E27FC236}">
                <a16:creationId xmlns:a16="http://schemas.microsoft.com/office/drawing/2014/main" id="{7C7B6B9B-0D09-4E26-8BC8-1B4A10126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741" y="344030"/>
            <a:ext cx="4426502" cy="5646755"/>
          </a:xfrm>
          <a:prstGeom prst="rect">
            <a:avLst/>
          </a:prstGeom>
        </p:spPr>
      </p:pic>
      <p:sp>
        <p:nvSpPr>
          <p:cNvPr id="8" name="TextBox 7">
            <a:extLst>
              <a:ext uri="{FF2B5EF4-FFF2-40B4-BE49-F238E27FC236}">
                <a16:creationId xmlns:a16="http://schemas.microsoft.com/office/drawing/2014/main" id="{567C182C-B0FF-4D38-AD48-D27E32373800}"/>
              </a:ext>
            </a:extLst>
          </p:cNvPr>
          <p:cNvSpPr txBox="1"/>
          <p:nvPr/>
        </p:nvSpPr>
        <p:spPr>
          <a:xfrm>
            <a:off x="6726725" y="6165538"/>
            <a:ext cx="4662534" cy="584775"/>
          </a:xfrm>
          <a:prstGeom prst="rect">
            <a:avLst/>
          </a:prstGeom>
          <a:noFill/>
        </p:spPr>
        <p:txBody>
          <a:bodyPr wrap="square" rtlCol="0">
            <a:spAutoFit/>
          </a:bodyPr>
          <a:lstStyle/>
          <a:p>
            <a:pPr algn="ctr"/>
            <a:r>
              <a:rPr lang="en-GB" sz="1600" i="1" dirty="0"/>
              <a:t>Winning YL Print Entry for Jigsaw (Youth Mental Health Charity) </a:t>
            </a:r>
          </a:p>
        </p:txBody>
      </p:sp>
    </p:spTree>
    <p:extLst>
      <p:ext uri="{BB962C8B-B14F-4D97-AF65-F5344CB8AC3E}">
        <p14:creationId xmlns:p14="http://schemas.microsoft.com/office/powerpoint/2010/main" val="2580761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D60D12-C14E-4655-9B5F-790887CAE47A}"/>
              </a:ext>
            </a:extLst>
          </p:cNvPr>
          <p:cNvSpPr/>
          <p:nvPr/>
        </p:nvSpPr>
        <p:spPr>
          <a:xfrm>
            <a:off x="0" y="83127"/>
            <a:ext cx="12192000" cy="6858000"/>
          </a:xfrm>
          <a:prstGeom prst="rect">
            <a:avLst/>
          </a:prstGeom>
          <a:solidFill>
            <a:srgbClr val="FFFF33"/>
          </a:solidFill>
          <a:ln>
            <a:solidFill>
              <a:srgbClr val="2E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8" name="Rectangle 7">
            <a:extLst>
              <a:ext uri="{FF2B5EF4-FFF2-40B4-BE49-F238E27FC236}">
                <a16:creationId xmlns:a16="http://schemas.microsoft.com/office/drawing/2014/main" id="{A972D815-BE27-4B9F-B7A4-2EF3AE3C0799}"/>
              </a:ext>
            </a:extLst>
          </p:cNvPr>
          <p:cNvSpPr/>
          <p:nvPr/>
        </p:nvSpPr>
        <p:spPr>
          <a:xfrm>
            <a:off x="281255" y="238605"/>
            <a:ext cx="4151329" cy="677108"/>
          </a:xfrm>
          <a:prstGeom prst="rect">
            <a:avLst/>
          </a:prstGeom>
        </p:spPr>
        <p:txBody>
          <a:bodyPr wrap="none">
            <a:spAutoFit/>
          </a:bodyPr>
          <a:lstStyle/>
          <a:p>
            <a:pPr algn="ctr"/>
            <a:r>
              <a:rPr lang="en-IE" sz="3800" b="1" dirty="0">
                <a:solidFill>
                  <a:srgbClr val="2EB1FF"/>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Film Young Lions</a:t>
            </a:r>
          </a:p>
        </p:txBody>
      </p:sp>
      <p:sp>
        <p:nvSpPr>
          <p:cNvPr id="6" name="Rectangle 5">
            <a:extLst>
              <a:ext uri="{FF2B5EF4-FFF2-40B4-BE49-F238E27FC236}">
                <a16:creationId xmlns:a16="http://schemas.microsoft.com/office/drawing/2014/main" id="{B4D72E50-B5AA-460C-A373-0CDCDEB5E161}"/>
              </a:ext>
            </a:extLst>
          </p:cNvPr>
          <p:cNvSpPr/>
          <p:nvPr/>
        </p:nvSpPr>
        <p:spPr>
          <a:xfrm>
            <a:off x="6740091" y="1825334"/>
            <a:ext cx="4836213" cy="3139321"/>
          </a:xfrm>
          <a:prstGeom prst="rect">
            <a:avLst/>
          </a:prstGeom>
        </p:spPr>
        <p:txBody>
          <a:bodyPr wrap="square">
            <a:spAutoFit/>
          </a:bodyPr>
          <a:lstStyle/>
          <a:p>
            <a:r>
              <a:rPr lang="en-IE" b="1" dirty="0">
                <a:solidFill>
                  <a:srgbClr val="000000"/>
                </a:solidFill>
                <a:latin typeface="Malgun Gothic" charset="-127"/>
                <a:ea typeface="Malgun Gothic" charset="-127"/>
                <a:cs typeface="Malgun Gothic" charset="-127"/>
              </a:rPr>
              <a:t>"</a:t>
            </a:r>
            <a:r>
              <a:rPr lang="en-IE" b="1" i="1" dirty="0">
                <a:solidFill>
                  <a:srgbClr val="000000"/>
                </a:solidFill>
                <a:latin typeface="Malgun Gothic" charset="-127"/>
                <a:ea typeface="Malgun Gothic" charset="-127"/>
                <a:cs typeface="Malgun Gothic" charset="-127"/>
              </a:rPr>
              <a:t>From winning the national competition and representing Ireland at Cannes, to experiencing the whole process of bringing such a simple idea to light, the Young Lions Film competition has been an unforgettable experience. We're really proud of the final result and hope that our ad will positively impact Cystic Fibrosis Ireland</a:t>
            </a:r>
            <a:r>
              <a:rPr lang="en-IE" b="1" dirty="0">
                <a:solidFill>
                  <a:srgbClr val="000000"/>
                </a:solidFill>
                <a:latin typeface="Malgun Gothic" charset="-127"/>
                <a:ea typeface="Malgun Gothic" charset="-127"/>
                <a:cs typeface="Malgun Gothic" charset="-127"/>
              </a:rPr>
              <a:t>." </a:t>
            </a:r>
            <a:br>
              <a:rPr lang="en-IE" b="1" dirty="0">
                <a:solidFill>
                  <a:srgbClr val="000000"/>
                </a:solidFill>
                <a:latin typeface="Malgun Gothic" charset="-127"/>
                <a:ea typeface="Malgun Gothic" charset="-127"/>
                <a:cs typeface="Malgun Gothic" charset="-127"/>
              </a:rPr>
            </a:br>
            <a:endParaRPr lang="en-IE" b="1" dirty="0">
              <a:solidFill>
                <a:srgbClr val="000000"/>
              </a:solidFill>
              <a:latin typeface="Malgun Gothic" charset="-127"/>
              <a:ea typeface="Malgun Gothic" charset="-127"/>
              <a:cs typeface="Malgun Gothic" charset="-127"/>
            </a:endParaRPr>
          </a:p>
          <a:p>
            <a:r>
              <a:rPr lang="en-IE" b="1" dirty="0">
                <a:solidFill>
                  <a:srgbClr val="000000"/>
                </a:solidFill>
                <a:latin typeface="Malgun Gothic" charset="-127"/>
                <a:ea typeface="Malgun Gothic" charset="-127"/>
                <a:cs typeface="Malgun Gothic" charset="-127"/>
              </a:rPr>
              <a:t> </a:t>
            </a:r>
            <a:r>
              <a:rPr lang="en-IE" dirty="0">
                <a:solidFill>
                  <a:srgbClr val="000000"/>
                </a:solidFill>
                <a:latin typeface="Malgun Gothic" charset="-127"/>
                <a:ea typeface="Malgun Gothic" charset="-127"/>
                <a:cs typeface="Malgun Gothic" charset="-127"/>
              </a:rPr>
              <a:t>- Laura Cahill and Conor Hamill</a:t>
            </a:r>
            <a:endParaRPr lang="en-IE" i="0" dirty="0">
              <a:solidFill>
                <a:srgbClr val="000000"/>
              </a:solidFill>
              <a:effectLst/>
              <a:latin typeface="Malgun Gothic" charset="-127"/>
              <a:ea typeface="Malgun Gothic" charset="-127"/>
              <a:cs typeface="Malgun Gothic" charset="-127"/>
            </a:endParaRPr>
          </a:p>
        </p:txBody>
      </p:sp>
      <p:sp>
        <p:nvSpPr>
          <p:cNvPr id="2" name="TextBox 1">
            <a:extLst>
              <a:ext uri="{FF2B5EF4-FFF2-40B4-BE49-F238E27FC236}">
                <a16:creationId xmlns:a16="http://schemas.microsoft.com/office/drawing/2014/main" id="{8A271D04-C905-468D-96C1-B3BECC4F14C1}"/>
              </a:ext>
            </a:extLst>
          </p:cNvPr>
          <p:cNvSpPr txBox="1"/>
          <p:nvPr/>
        </p:nvSpPr>
        <p:spPr>
          <a:xfrm>
            <a:off x="471621" y="5121177"/>
            <a:ext cx="3462200" cy="369332"/>
          </a:xfrm>
          <a:prstGeom prst="rect">
            <a:avLst/>
          </a:prstGeom>
          <a:noFill/>
        </p:spPr>
        <p:txBody>
          <a:bodyPr wrap="square" rtlCol="0">
            <a:spAutoFit/>
          </a:bodyPr>
          <a:lstStyle/>
          <a:p>
            <a:r>
              <a:rPr lang="en-US" dirty="0">
                <a:solidFill>
                  <a:srgbClr val="2EB1FF"/>
                </a:solidFill>
                <a:latin typeface="Malgun Gothic" charset="-127"/>
                <a:ea typeface="Malgun Gothic" charset="-127"/>
                <a:cs typeface="Malgun Gothic" charset="-127"/>
                <a:hlinkClick r:id="rId2"/>
              </a:rPr>
              <a:t>https://</a:t>
            </a:r>
            <a:r>
              <a:rPr lang="en-US" dirty="0" err="1">
                <a:solidFill>
                  <a:srgbClr val="2EB1FF"/>
                </a:solidFill>
                <a:latin typeface="Malgun Gothic" charset="-127"/>
                <a:ea typeface="Malgun Gothic" charset="-127"/>
                <a:cs typeface="Malgun Gothic" charset="-127"/>
                <a:hlinkClick r:id="rId2"/>
              </a:rPr>
              <a:t>vimeo.com</a:t>
            </a:r>
            <a:r>
              <a:rPr lang="en-US" dirty="0">
                <a:solidFill>
                  <a:srgbClr val="2EB1FF"/>
                </a:solidFill>
                <a:latin typeface="Malgun Gothic" charset="-127"/>
                <a:ea typeface="Malgun Gothic" charset="-127"/>
                <a:cs typeface="Malgun Gothic" charset="-127"/>
                <a:hlinkClick r:id="rId2"/>
              </a:rPr>
              <a:t>/236423058</a:t>
            </a:r>
            <a:endParaRPr lang="en-IE" dirty="0">
              <a:solidFill>
                <a:srgbClr val="2EB1FF"/>
              </a:solidFill>
              <a:latin typeface="Malgun Gothic" charset="-127"/>
              <a:ea typeface="Malgun Gothic" charset="-127"/>
              <a:cs typeface="Malgun Gothic" charset="-127"/>
            </a:endParaRP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21" y="1825334"/>
            <a:ext cx="5505214" cy="3096683"/>
          </a:xfrm>
          <a:prstGeom prst="rect">
            <a:avLst/>
          </a:prstGeom>
        </p:spPr>
      </p:pic>
    </p:spTree>
    <p:extLst>
      <p:ext uri="{BB962C8B-B14F-4D97-AF65-F5344CB8AC3E}">
        <p14:creationId xmlns:p14="http://schemas.microsoft.com/office/powerpoint/2010/main" val="3343926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BB9F65-9375-4D45-99ED-6320794A6D14}"/>
              </a:ext>
            </a:extLst>
          </p:cNvPr>
          <p:cNvSpPr/>
          <p:nvPr/>
        </p:nvSpPr>
        <p:spPr>
          <a:xfrm>
            <a:off x="0" y="0"/>
            <a:ext cx="12192000" cy="6858000"/>
          </a:xfrm>
          <a:prstGeom prst="rect">
            <a:avLst/>
          </a:prstGeom>
          <a:solidFill>
            <a:srgbClr val="FFFF33"/>
          </a:solidFill>
          <a:ln>
            <a:solidFill>
              <a:srgbClr val="2E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a:t>
            </a:r>
          </a:p>
        </p:txBody>
      </p:sp>
      <p:sp>
        <p:nvSpPr>
          <p:cNvPr id="7" name="Rectangle 6"/>
          <p:cNvSpPr/>
          <p:nvPr/>
        </p:nvSpPr>
        <p:spPr>
          <a:xfrm>
            <a:off x="426759" y="2158189"/>
            <a:ext cx="10457688" cy="4524315"/>
          </a:xfrm>
          <a:prstGeom prst="rect">
            <a:avLst/>
          </a:prstGeom>
        </p:spPr>
        <p:txBody>
          <a:bodyPr wrap="square">
            <a:spAutoFit/>
          </a:bodyPr>
          <a:lstStyle/>
          <a:p>
            <a:r>
              <a:rPr lang="en-US" sz="3200" dirty="0">
                <a:latin typeface="Malgun Gothic" charset="-127"/>
                <a:ea typeface="Malgun Gothic" charset="-127"/>
                <a:cs typeface="Malgun Gothic" charset="-127"/>
              </a:rPr>
              <a:t>Monday 5 March </a:t>
            </a:r>
            <a:r>
              <a:rPr lang="en-US" sz="3200" b="1" dirty="0">
                <a:latin typeface="Malgun Gothic" charset="-127"/>
                <a:ea typeface="Malgun Gothic" charset="-127"/>
                <a:cs typeface="Malgun Gothic" charset="-127"/>
              </a:rPr>
              <a:t>closing date </a:t>
            </a:r>
            <a:r>
              <a:rPr lang="en-US" sz="3200" dirty="0">
                <a:latin typeface="Malgun Gothic" charset="-127"/>
                <a:ea typeface="Malgun Gothic" charset="-127"/>
                <a:cs typeface="Malgun Gothic" charset="-127"/>
              </a:rPr>
              <a:t>for entries </a:t>
            </a:r>
          </a:p>
          <a:p>
            <a:endParaRPr lang="en-US" sz="3200" dirty="0">
              <a:latin typeface="Malgun Gothic" charset="-127"/>
              <a:ea typeface="Malgun Gothic" charset="-127"/>
              <a:cs typeface="Malgun Gothic" charset="-127"/>
            </a:endParaRPr>
          </a:p>
          <a:p>
            <a:r>
              <a:rPr lang="en-US" sz="3200" dirty="0">
                <a:latin typeface="Malgun Gothic" charset="-127"/>
                <a:ea typeface="Malgun Gothic" charset="-127"/>
                <a:cs typeface="Malgun Gothic" charset="-127"/>
              </a:rPr>
              <a:t>Tuesday 20 March – </a:t>
            </a:r>
            <a:r>
              <a:rPr lang="en-US" sz="3200" b="1" dirty="0">
                <a:latin typeface="Malgun Gothic" charset="-127"/>
                <a:ea typeface="Malgun Gothic" charset="-127"/>
                <a:cs typeface="Malgun Gothic" charset="-127"/>
              </a:rPr>
              <a:t>Media Teams</a:t>
            </a:r>
          </a:p>
          <a:p>
            <a:endParaRPr lang="en-US" sz="3200" dirty="0">
              <a:latin typeface="Malgun Gothic" charset="-127"/>
              <a:ea typeface="Malgun Gothic" charset="-127"/>
              <a:cs typeface="Malgun Gothic" charset="-127"/>
            </a:endParaRPr>
          </a:p>
          <a:p>
            <a:r>
              <a:rPr lang="en-US" sz="3200" dirty="0">
                <a:latin typeface="Malgun Gothic" charset="-127"/>
                <a:ea typeface="Malgun Gothic" charset="-127"/>
                <a:cs typeface="Malgun Gothic" charset="-127"/>
              </a:rPr>
              <a:t>Wednesday 21 March </a:t>
            </a:r>
            <a:r>
              <a:rPr lang="mr-IN" sz="3200" dirty="0">
                <a:latin typeface="Malgun Gothic" charset="-127"/>
                <a:ea typeface="Malgun Gothic" charset="-127"/>
                <a:cs typeface="Malgun Gothic" charset="-127"/>
              </a:rPr>
              <a:t>–</a:t>
            </a:r>
            <a:r>
              <a:rPr lang="en-US" sz="3200" dirty="0">
                <a:latin typeface="Malgun Gothic" charset="-127"/>
                <a:ea typeface="Malgun Gothic" charset="-127"/>
                <a:cs typeface="Malgun Gothic" charset="-127"/>
              </a:rPr>
              <a:t> </a:t>
            </a:r>
            <a:r>
              <a:rPr lang="en-US" sz="3200" b="1" dirty="0">
                <a:latin typeface="Malgun Gothic" charset="-127"/>
                <a:ea typeface="Malgun Gothic" charset="-127"/>
                <a:cs typeface="Malgun Gothic" charset="-127"/>
              </a:rPr>
              <a:t>Film Teams</a:t>
            </a:r>
          </a:p>
          <a:p>
            <a:endParaRPr lang="en-US" sz="3200" dirty="0">
              <a:latin typeface="Malgun Gothic" charset="-127"/>
              <a:ea typeface="Malgun Gothic" charset="-127"/>
              <a:cs typeface="Malgun Gothic" charset="-127"/>
            </a:endParaRPr>
          </a:p>
          <a:p>
            <a:r>
              <a:rPr lang="en-US" sz="3200" dirty="0">
                <a:latin typeface="Malgun Gothic" charset="-127"/>
                <a:ea typeface="Malgun Gothic" charset="-127"/>
                <a:cs typeface="Malgun Gothic" charset="-127"/>
              </a:rPr>
              <a:t>Thursday 22 March </a:t>
            </a:r>
            <a:r>
              <a:rPr lang="mr-IN" sz="3200" dirty="0">
                <a:latin typeface="Malgun Gothic" charset="-127"/>
                <a:ea typeface="Malgun Gothic" charset="-127"/>
                <a:cs typeface="Malgun Gothic" charset="-127"/>
              </a:rPr>
              <a:t>–</a:t>
            </a:r>
            <a:r>
              <a:rPr lang="en-US" sz="3200" dirty="0">
                <a:latin typeface="Malgun Gothic" charset="-127"/>
                <a:ea typeface="Malgun Gothic" charset="-127"/>
                <a:cs typeface="Malgun Gothic" charset="-127"/>
              </a:rPr>
              <a:t> </a:t>
            </a:r>
            <a:r>
              <a:rPr lang="en-US" sz="3200" b="1" dirty="0">
                <a:latin typeface="Malgun Gothic" charset="-127"/>
                <a:ea typeface="Malgun Gothic" charset="-127"/>
                <a:cs typeface="Malgun Gothic" charset="-127"/>
              </a:rPr>
              <a:t>PR Teams</a:t>
            </a:r>
          </a:p>
          <a:p>
            <a:endParaRPr lang="en-US" sz="3200" dirty="0">
              <a:latin typeface="Malgun Gothic" charset="-127"/>
              <a:ea typeface="Malgun Gothic" charset="-127"/>
              <a:cs typeface="Malgun Gothic" charset="-127"/>
            </a:endParaRPr>
          </a:p>
          <a:p>
            <a:r>
              <a:rPr lang="en-US" sz="3200" dirty="0">
                <a:latin typeface="Malgun Gothic" charset="-127"/>
                <a:ea typeface="Malgun Gothic" charset="-127"/>
                <a:cs typeface="Malgun Gothic" charset="-127"/>
              </a:rPr>
              <a:t>Friday 23 March  - </a:t>
            </a:r>
            <a:r>
              <a:rPr lang="en-US" sz="3200" b="1" dirty="0">
                <a:latin typeface="Malgun Gothic" charset="-127"/>
                <a:ea typeface="Malgun Gothic" charset="-127"/>
                <a:cs typeface="Malgun Gothic" charset="-127"/>
              </a:rPr>
              <a:t>Young Marketers</a:t>
            </a:r>
          </a:p>
        </p:txBody>
      </p:sp>
      <p:sp>
        <p:nvSpPr>
          <p:cNvPr id="8" name="Rectangle 7">
            <a:extLst>
              <a:ext uri="{FF2B5EF4-FFF2-40B4-BE49-F238E27FC236}">
                <a16:creationId xmlns:a16="http://schemas.microsoft.com/office/drawing/2014/main" id="{32E11B6F-F85A-460F-B338-F73962563F17}"/>
              </a:ext>
            </a:extLst>
          </p:cNvPr>
          <p:cNvSpPr/>
          <p:nvPr/>
        </p:nvSpPr>
        <p:spPr>
          <a:xfrm>
            <a:off x="426759" y="451832"/>
            <a:ext cx="10537628" cy="677108"/>
          </a:xfrm>
          <a:prstGeom prst="rect">
            <a:avLst/>
          </a:prstGeom>
        </p:spPr>
        <p:txBody>
          <a:bodyPr wrap="none">
            <a:spAutoFit/>
          </a:bodyPr>
          <a:lstStyle/>
          <a:p>
            <a:r>
              <a:rPr lang="en-IE" sz="3800" b="1" dirty="0">
                <a:solidFill>
                  <a:srgbClr val="2EB1FF"/>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Jury Presentation Schedule for shortlisted teams</a:t>
            </a:r>
          </a:p>
        </p:txBody>
      </p:sp>
    </p:spTree>
    <p:extLst>
      <p:ext uri="{BB962C8B-B14F-4D97-AF65-F5344CB8AC3E}">
        <p14:creationId xmlns:p14="http://schemas.microsoft.com/office/powerpoint/2010/main" val="423150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alphaModFix amt="43000"/>
            <a:extLst>
              <a:ext uri="{28A0092B-C50C-407E-A947-70E740481C1C}">
                <a14:useLocalDpi xmlns:a14="http://schemas.microsoft.com/office/drawing/2010/main" val="0"/>
              </a:ext>
            </a:extLst>
          </a:blip>
          <a:srcRect l="157"/>
          <a:stretch/>
        </p:blipFill>
        <p:spPr>
          <a:xfrm rot="10800000" flipV="1">
            <a:off x="599438" y="1"/>
            <a:ext cx="10982962" cy="5271911"/>
          </a:xfrm>
          <a:prstGeom prst="rect">
            <a:avLst/>
          </a:prstGeom>
        </p:spPr>
      </p:pic>
      <p:sp>
        <p:nvSpPr>
          <p:cNvPr id="7" name="Rectangle 6"/>
          <p:cNvSpPr/>
          <p:nvPr/>
        </p:nvSpPr>
        <p:spPr>
          <a:xfrm>
            <a:off x="1371636" y="1466922"/>
            <a:ext cx="9042364" cy="6297108"/>
          </a:xfrm>
          <a:prstGeom prst="rect">
            <a:avLst/>
          </a:prstGeom>
        </p:spPr>
        <p:txBody>
          <a:bodyPr wrap="square">
            <a:spAutoFit/>
          </a:bodyPr>
          <a:lstStyle/>
          <a:p>
            <a:pPr defTabSz="548640"/>
            <a:r>
              <a:rPr lang="en-IE" sz="2880" b="1" dirty="0">
                <a:solidFill>
                  <a:prstClr val="white"/>
                </a:solidFill>
                <a:effectLst>
                  <a:outerShdw blurRad="50800" dist="38100" dir="2700000" algn="tl" rotWithShape="0">
                    <a:prstClr val="black">
                      <a:alpha val="40000"/>
                    </a:prstClr>
                  </a:outerShdw>
                </a:effectLst>
                <a:latin typeface="Malgun Gothic" charset="-127"/>
                <a:ea typeface="Malgun Gothic" charset="-127"/>
                <a:cs typeface="Malgun Gothic" charset="-127"/>
              </a:rPr>
              <a:t>Can I enter multiple times in the same category? </a:t>
            </a:r>
            <a:br>
              <a:rPr lang="en-IE" sz="2880" dirty="0">
                <a:solidFill>
                  <a:prstClr val="white"/>
                </a:solidFill>
                <a:effectLst>
                  <a:outerShdw blurRad="50800" dist="38100" dir="2700000" algn="tl" rotWithShape="0">
                    <a:prstClr val="black">
                      <a:alpha val="40000"/>
                    </a:prstClr>
                  </a:outerShdw>
                </a:effectLst>
                <a:latin typeface="Malgun Gothic" charset="-127"/>
                <a:ea typeface="Malgun Gothic" charset="-127"/>
                <a:cs typeface="Malgun Gothic" charset="-127"/>
              </a:rPr>
            </a:br>
            <a:r>
              <a:rPr lang="en-IE" sz="2880" dirty="0">
                <a:solidFill>
                  <a:prstClr val="white"/>
                </a:solidFill>
                <a:effectLst>
                  <a:outerShdw blurRad="50800" dist="38100" dir="2700000" algn="tl" rotWithShape="0">
                    <a:prstClr val="black">
                      <a:alpha val="40000"/>
                    </a:prstClr>
                  </a:outerShdw>
                </a:effectLst>
                <a:latin typeface="Malgun Gothic" charset="-127"/>
                <a:ea typeface="Malgun Gothic" charset="-127"/>
                <a:cs typeface="Malgun Gothic" charset="-127"/>
              </a:rPr>
              <a:t>No. One entry per team. Brands can enter multiple teams. </a:t>
            </a:r>
            <a:br>
              <a:rPr lang="en-IE" sz="2880" dirty="0">
                <a:solidFill>
                  <a:prstClr val="white"/>
                </a:solidFill>
                <a:effectLst>
                  <a:outerShdw blurRad="50800" dist="38100" dir="2700000" algn="tl" rotWithShape="0">
                    <a:prstClr val="black">
                      <a:alpha val="40000"/>
                    </a:prstClr>
                  </a:outerShdw>
                </a:effectLst>
                <a:latin typeface="Malgun Gothic" charset="-127"/>
                <a:ea typeface="Malgun Gothic" charset="-127"/>
                <a:cs typeface="Malgun Gothic" charset="-127"/>
              </a:rPr>
            </a:br>
            <a:endParaRPr lang="en-IE" sz="2880" dirty="0">
              <a:solidFill>
                <a:prstClr val="white"/>
              </a:solidFill>
              <a:effectLst>
                <a:outerShdw blurRad="50800" dist="38100" dir="2700000" algn="tl" rotWithShape="0">
                  <a:prstClr val="black">
                    <a:alpha val="40000"/>
                  </a:prstClr>
                </a:outerShdw>
              </a:effectLst>
              <a:latin typeface="Malgun Gothic" charset="-127"/>
              <a:ea typeface="Malgun Gothic" charset="-127"/>
              <a:cs typeface="Malgun Gothic" charset="-127"/>
            </a:endParaRPr>
          </a:p>
          <a:p>
            <a:pPr defTabSz="548640"/>
            <a:r>
              <a:rPr lang="en-IE" sz="2880" b="1" dirty="0">
                <a:solidFill>
                  <a:prstClr val="white"/>
                </a:solidFill>
                <a:effectLst>
                  <a:outerShdw blurRad="50800" dist="38100" dir="2700000" algn="tl" rotWithShape="0">
                    <a:prstClr val="black">
                      <a:alpha val="40000"/>
                    </a:prstClr>
                  </a:outerShdw>
                </a:effectLst>
                <a:latin typeface="Malgun Gothic" charset="-127"/>
                <a:ea typeface="Malgun Gothic" charset="-127"/>
                <a:cs typeface="Malgun Gothic" charset="-127"/>
              </a:rPr>
              <a:t>Can I work with people outside my company? </a:t>
            </a:r>
            <a:br>
              <a:rPr lang="en-IE" sz="2880" b="1" dirty="0">
                <a:solidFill>
                  <a:prstClr val="white"/>
                </a:solidFill>
                <a:effectLst>
                  <a:outerShdw blurRad="50800" dist="38100" dir="2700000" algn="tl" rotWithShape="0">
                    <a:prstClr val="black">
                      <a:alpha val="40000"/>
                    </a:prstClr>
                  </a:outerShdw>
                </a:effectLst>
                <a:latin typeface="Malgun Gothic" charset="-127"/>
                <a:ea typeface="Malgun Gothic" charset="-127"/>
                <a:cs typeface="Malgun Gothic" charset="-127"/>
              </a:rPr>
            </a:br>
            <a:r>
              <a:rPr lang="en-IE" sz="2880" dirty="0">
                <a:solidFill>
                  <a:prstClr val="white"/>
                </a:solidFill>
                <a:effectLst>
                  <a:outerShdw blurRad="50800" dist="38100" dir="2700000" algn="tl" rotWithShape="0">
                    <a:prstClr val="black">
                      <a:alpha val="40000"/>
                    </a:prstClr>
                  </a:outerShdw>
                </a:effectLst>
                <a:latin typeface="Malgun Gothic" charset="-127"/>
                <a:ea typeface="Malgun Gothic" charset="-127"/>
                <a:cs typeface="Malgun Gothic" charset="-127"/>
              </a:rPr>
              <a:t>Not for this competition as you have to use your company/brand assets.</a:t>
            </a:r>
          </a:p>
          <a:p>
            <a:pPr defTabSz="548640"/>
            <a:endParaRPr lang="en-IE" sz="2880" b="1" dirty="0">
              <a:solidFill>
                <a:prstClr val="white"/>
              </a:solidFill>
              <a:effectLst>
                <a:outerShdw blurRad="50800" dist="38100" dir="2700000" algn="tl" rotWithShape="0">
                  <a:prstClr val="black">
                    <a:alpha val="40000"/>
                  </a:prstClr>
                </a:outerShdw>
              </a:effectLst>
              <a:latin typeface="Malgun Gothic" charset="-127"/>
              <a:ea typeface="Malgun Gothic" charset="-127"/>
              <a:cs typeface="Malgun Gothic" charset="-127"/>
            </a:endParaRPr>
          </a:p>
          <a:p>
            <a:pPr defTabSz="548640"/>
            <a:r>
              <a:rPr lang="en-IE" sz="2880" b="1" dirty="0">
                <a:solidFill>
                  <a:prstClr val="white"/>
                </a:solidFill>
                <a:effectLst>
                  <a:outerShdw blurRad="50800" dist="38100" dir="2700000" algn="tl" rotWithShape="0">
                    <a:prstClr val="black">
                      <a:alpha val="40000"/>
                    </a:prstClr>
                  </a:outerShdw>
                </a:effectLst>
                <a:latin typeface="Malgun Gothic" charset="-127"/>
                <a:ea typeface="Malgun Gothic" charset="-127"/>
                <a:cs typeface="Malgun Gothic" charset="-127"/>
              </a:rPr>
              <a:t>If I entered last year can I try again?</a:t>
            </a:r>
            <a:br>
              <a:rPr lang="en-IE" sz="2880" dirty="0">
                <a:solidFill>
                  <a:prstClr val="white"/>
                </a:solidFill>
                <a:effectLst>
                  <a:outerShdw blurRad="50800" dist="38100" dir="2700000" algn="tl" rotWithShape="0">
                    <a:prstClr val="black">
                      <a:alpha val="40000"/>
                    </a:prstClr>
                  </a:outerShdw>
                </a:effectLst>
                <a:latin typeface="Malgun Gothic" charset="-127"/>
                <a:ea typeface="Malgun Gothic" charset="-127"/>
                <a:cs typeface="Malgun Gothic" charset="-127"/>
              </a:rPr>
            </a:br>
            <a:r>
              <a:rPr lang="en-IE" sz="2880" dirty="0">
                <a:solidFill>
                  <a:prstClr val="white"/>
                </a:solidFill>
                <a:effectLst>
                  <a:outerShdw blurRad="50800" dist="38100" dir="2700000" algn="tl" rotWithShape="0">
                    <a:prstClr val="black">
                      <a:alpha val="40000"/>
                    </a:prstClr>
                  </a:outerShdw>
                </a:effectLst>
                <a:latin typeface="Malgun Gothic" charset="-127"/>
                <a:ea typeface="Malgun Gothic" charset="-127"/>
                <a:cs typeface="Malgun Gothic" charset="-127"/>
              </a:rPr>
              <a:t>Yes, so long as you are under 30 </a:t>
            </a:r>
          </a:p>
          <a:p>
            <a:pPr defTabSz="548640"/>
            <a:endParaRPr lang="en-IE" sz="2880" dirty="0">
              <a:solidFill>
                <a:prstClr val="white"/>
              </a:solidFill>
              <a:effectLst>
                <a:outerShdw blurRad="50800" dist="38100" dir="2700000" algn="tl" rotWithShape="0">
                  <a:prstClr val="black">
                    <a:alpha val="40000"/>
                  </a:prstClr>
                </a:outerShdw>
              </a:effectLst>
              <a:latin typeface="Malgun Gothic" charset="-127"/>
              <a:ea typeface="Malgun Gothic" charset="-127"/>
              <a:cs typeface="Malgun Gothic" charset="-127"/>
            </a:endParaRPr>
          </a:p>
          <a:p>
            <a:pPr defTabSz="548640"/>
            <a:r>
              <a:rPr lang="en-IE" sz="2880" dirty="0">
                <a:solidFill>
                  <a:prstClr val="white"/>
                </a:solidFill>
                <a:effectLst>
                  <a:outerShdw blurRad="50800" dist="38100" dir="2700000" algn="tl" rotWithShape="0">
                    <a:prstClr val="black">
                      <a:alpha val="40000"/>
                    </a:prstClr>
                  </a:outerShdw>
                </a:effectLst>
                <a:latin typeface="Malgun Gothic" charset="-127"/>
                <a:ea typeface="Malgun Gothic" charset="-127"/>
                <a:cs typeface="Malgun Gothic" charset="-127"/>
              </a:rPr>
              <a:t> </a:t>
            </a:r>
          </a:p>
          <a:p>
            <a:pPr defTabSz="548640"/>
            <a:endParaRPr lang="en-IE" sz="2880" dirty="0">
              <a:solidFill>
                <a:prstClr val="white"/>
              </a:solidFill>
              <a:effectLst>
                <a:outerShdw blurRad="50800" dist="38100" dir="2700000" algn="tl" rotWithShape="0">
                  <a:prstClr val="black">
                    <a:alpha val="40000"/>
                  </a:prstClr>
                </a:outerShdw>
              </a:effectLst>
              <a:latin typeface="Malgun Gothic" charset="-127"/>
              <a:ea typeface="Malgun Gothic" charset="-127"/>
              <a:cs typeface="Malgun Gothic" charset="-127"/>
            </a:endParaRPr>
          </a:p>
          <a:p>
            <a:pPr defTabSz="548640"/>
            <a:endParaRPr lang="en-IE" sz="2880" dirty="0">
              <a:solidFill>
                <a:prstClr val="white"/>
              </a:solidFill>
              <a:effectLst>
                <a:outerShdw blurRad="50800" dist="38100" dir="2700000" algn="tl" rotWithShape="0">
                  <a:prstClr val="black">
                    <a:alpha val="40000"/>
                  </a:prstClr>
                </a:outerShdw>
              </a:effectLst>
              <a:latin typeface="Malgun Gothic" charset="-127"/>
              <a:ea typeface="Malgun Gothic" charset="-127"/>
              <a:cs typeface="Malgun Gothic" charset="-127"/>
            </a:endParaRPr>
          </a:p>
        </p:txBody>
      </p:sp>
      <p:sp>
        <p:nvSpPr>
          <p:cNvPr id="2" name="Rectangle 1"/>
          <p:cNvSpPr/>
          <p:nvPr/>
        </p:nvSpPr>
        <p:spPr>
          <a:xfrm>
            <a:off x="609600" y="494659"/>
            <a:ext cx="9372600" cy="86424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548640"/>
            <a:endParaRPr lang="en-US" sz="2160">
              <a:solidFill>
                <a:prstClr val="white"/>
              </a:solidFill>
              <a:latin typeface="Calibri"/>
            </a:endParaRPr>
          </a:p>
        </p:txBody>
      </p:sp>
      <p:sp>
        <p:nvSpPr>
          <p:cNvPr id="5" name="Rectangle 4"/>
          <p:cNvSpPr/>
          <p:nvPr/>
        </p:nvSpPr>
        <p:spPr>
          <a:xfrm>
            <a:off x="1371636" y="531853"/>
            <a:ext cx="9042364" cy="683264"/>
          </a:xfrm>
          <a:prstGeom prst="rect">
            <a:avLst/>
          </a:prstGeom>
        </p:spPr>
        <p:txBody>
          <a:bodyPr wrap="square">
            <a:spAutoFit/>
          </a:bodyPr>
          <a:lstStyle/>
          <a:p>
            <a:pPr defTabSz="548640"/>
            <a:r>
              <a:rPr lang="en-IE" sz="3840" b="1" dirty="0">
                <a:solidFill>
                  <a:prstClr val="black"/>
                </a:solidFill>
                <a:latin typeface="Malgun Gothic" charset="-127"/>
                <a:ea typeface="Malgun Gothic" charset="-127"/>
                <a:cs typeface="Malgun Gothic" charset="-127"/>
              </a:rPr>
              <a:t>FAQs</a:t>
            </a:r>
          </a:p>
        </p:txBody>
      </p:sp>
    </p:spTree>
    <p:extLst>
      <p:ext uri="{BB962C8B-B14F-4D97-AF65-F5344CB8AC3E}">
        <p14:creationId xmlns:p14="http://schemas.microsoft.com/office/powerpoint/2010/main" val="3518196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g.jpg"/>
          <p:cNvPicPr>
            <a:picLocks noChangeAspect="1"/>
          </p:cNvPicPr>
          <p:nvPr/>
        </p:nvPicPr>
        <p:blipFill rotWithShape="1">
          <a:blip r:embed="rId2">
            <a:extLst>
              <a:ext uri="{28A0092B-C50C-407E-A947-70E740481C1C}">
                <a14:useLocalDpi xmlns:a14="http://schemas.microsoft.com/office/drawing/2010/main" val="0"/>
              </a:ext>
            </a:extLst>
          </a:blip>
          <a:srcRect b="24096"/>
          <a:stretch/>
        </p:blipFill>
        <p:spPr>
          <a:xfrm rot="10800000">
            <a:off x="0" y="0"/>
            <a:ext cx="12192000" cy="6858000"/>
          </a:xfrm>
          <a:prstGeom prst="rect">
            <a:avLst/>
          </a:prstGeom>
        </p:spPr>
      </p:pic>
      <p:pic>
        <p:nvPicPr>
          <p:cNvPr id="5" name="Picture 4"/>
          <p:cNvPicPr>
            <a:picLocks noChangeAspect="1"/>
          </p:cNvPicPr>
          <p:nvPr/>
        </p:nvPicPr>
        <p:blipFill>
          <a:blip r:embed="rId3"/>
          <a:stretch>
            <a:fillRect/>
          </a:stretch>
        </p:blipFill>
        <p:spPr>
          <a:xfrm>
            <a:off x="3324429" y="2311179"/>
            <a:ext cx="5523676" cy="2373811"/>
          </a:xfrm>
          <a:prstGeom prst="rect">
            <a:avLst/>
          </a:prstGeom>
        </p:spPr>
      </p:pic>
    </p:spTree>
    <p:extLst>
      <p:ext uri="{BB962C8B-B14F-4D97-AF65-F5344CB8AC3E}">
        <p14:creationId xmlns:p14="http://schemas.microsoft.com/office/powerpoint/2010/main" val="4146076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g.jpg"/>
          <p:cNvPicPr>
            <a:picLocks noChangeAspect="1"/>
          </p:cNvPicPr>
          <p:nvPr/>
        </p:nvPicPr>
        <p:blipFill rotWithShape="1">
          <a:blip r:embed="rId2">
            <a:extLst>
              <a:ext uri="{28A0092B-C50C-407E-A947-70E740481C1C}">
                <a14:useLocalDpi xmlns:a14="http://schemas.microsoft.com/office/drawing/2010/main" val="0"/>
              </a:ext>
            </a:extLst>
          </a:blip>
          <a:srcRect b="24096"/>
          <a:stretch/>
        </p:blipFill>
        <p:spPr>
          <a:xfrm rot="10800000">
            <a:off x="0" y="1"/>
            <a:ext cx="12192000" cy="6857999"/>
          </a:xfrm>
          <a:prstGeom prst="rect">
            <a:avLst/>
          </a:prstGeom>
        </p:spPr>
      </p:pic>
      <p:sp>
        <p:nvSpPr>
          <p:cNvPr id="3" name="Rectangle 2"/>
          <p:cNvSpPr/>
          <p:nvPr/>
        </p:nvSpPr>
        <p:spPr>
          <a:xfrm>
            <a:off x="814251" y="2074783"/>
            <a:ext cx="10563497" cy="1846659"/>
          </a:xfrm>
          <a:prstGeom prst="rect">
            <a:avLst/>
          </a:prstGeom>
        </p:spPr>
        <p:txBody>
          <a:bodyPr wrap="square">
            <a:spAutoFit/>
          </a:bodyPr>
          <a:lstStyle/>
          <a:p>
            <a:pPr algn="ctr"/>
            <a:r>
              <a:rPr lang="en-IE" sz="5600" b="1" dirty="0">
                <a:solidFill>
                  <a:srgbClr val="FFFF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CANNES YOUNG LIONS </a:t>
            </a:r>
            <a:br>
              <a:rPr lang="en-IE" sz="4800" b="1" dirty="0">
                <a:solidFill>
                  <a:srgbClr val="FFFF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en-IE" sz="5800" b="1" dirty="0">
                <a:solidFill>
                  <a:srgbClr val="FFFF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COMPETITIONS </a:t>
            </a:r>
            <a:r>
              <a:rPr lang="en-IE" sz="5600" b="1" dirty="0">
                <a:solidFill>
                  <a:srgbClr val="FFFF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2018</a:t>
            </a:r>
          </a:p>
        </p:txBody>
      </p:sp>
    </p:spTree>
    <p:extLst>
      <p:ext uri="{BB962C8B-B14F-4D97-AF65-F5344CB8AC3E}">
        <p14:creationId xmlns:p14="http://schemas.microsoft.com/office/powerpoint/2010/main" val="114713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54C358-7C81-4CCB-B6C7-9D01DDBA16DE}"/>
              </a:ext>
            </a:extLst>
          </p:cNvPr>
          <p:cNvPicPr>
            <a:picLocks noChangeAspect="1"/>
          </p:cNvPicPr>
          <p:nvPr/>
        </p:nvPicPr>
        <p:blipFill>
          <a:blip r:embed="rId2"/>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818518D5-1B1C-4C0D-8BA0-6DF2CC797EE0}"/>
              </a:ext>
            </a:extLst>
          </p:cNvPr>
          <p:cNvSpPr/>
          <p:nvPr/>
        </p:nvSpPr>
        <p:spPr>
          <a:xfrm>
            <a:off x="588422" y="263925"/>
            <a:ext cx="5347939" cy="677108"/>
          </a:xfrm>
          <a:prstGeom prst="rect">
            <a:avLst/>
          </a:prstGeom>
        </p:spPr>
        <p:txBody>
          <a:bodyPr wrap="none">
            <a:spAutoFit/>
          </a:bodyPr>
          <a:lstStyle/>
          <a:p>
            <a:pPr algn="ctr"/>
            <a:r>
              <a:rPr lang="en-IE" sz="3800" b="1" dirty="0">
                <a:solidFill>
                  <a:srgbClr val="FFFF33"/>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TEAM IRELAND IN 2017 </a:t>
            </a:r>
          </a:p>
        </p:txBody>
      </p:sp>
      <p:pic>
        <p:nvPicPr>
          <p:cNvPr id="7" name="Picture 6">
            <a:extLst>
              <a:ext uri="{FF2B5EF4-FFF2-40B4-BE49-F238E27FC236}">
                <a16:creationId xmlns:a16="http://schemas.microsoft.com/office/drawing/2014/main" id="{F6D81350-D4DD-411F-98E7-8EE8A07CB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647" y="1029805"/>
            <a:ext cx="9881494" cy="5629693"/>
          </a:xfrm>
          <a:prstGeom prst="rect">
            <a:avLst/>
          </a:prstGeom>
        </p:spPr>
      </p:pic>
    </p:spTree>
    <p:extLst>
      <p:ext uri="{BB962C8B-B14F-4D97-AF65-F5344CB8AC3E}">
        <p14:creationId xmlns:p14="http://schemas.microsoft.com/office/powerpoint/2010/main" val="70087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BB9F65-9375-4D45-99ED-6320794A6D14}"/>
              </a:ext>
            </a:extLst>
          </p:cNvPr>
          <p:cNvSpPr/>
          <p:nvPr/>
        </p:nvSpPr>
        <p:spPr>
          <a:xfrm>
            <a:off x="0" y="0"/>
            <a:ext cx="12192000" cy="6858000"/>
          </a:xfrm>
          <a:prstGeom prst="rect">
            <a:avLst/>
          </a:prstGeom>
          <a:solidFill>
            <a:srgbClr val="FFFF33"/>
          </a:solidFill>
          <a:ln>
            <a:solidFill>
              <a:srgbClr val="2E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61F685C-73CB-4FF8-BC37-F899DC4B9E16}"/>
              </a:ext>
            </a:extLst>
          </p:cNvPr>
          <p:cNvSpPr/>
          <p:nvPr/>
        </p:nvSpPr>
        <p:spPr>
          <a:xfrm>
            <a:off x="427328" y="277363"/>
            <a:ext cx="3203121" cy="1261884"/>
          </a:xfrm>
          <a:prstGeom prst="rect">
            <a:avLst/>
          </a:prstGeom>
        </p:spPr>
        <p:txBody>
          <a:bodyPr wrap="none">
            <a:spAutoFit/>
          </a:bodyPr>
          <a:lstStyle/>
          <a:p>
            <a:pPr lvl="0" algn="ctr"/>
            <a:r>
              <a:rPr lang="en-IE" sz="3800" b="1" dirty="0">
                <a:solidFill>
                  <a:srgbClr val="2EB1FF"/>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Young Lions –</a:t>
            </a:r>
          </a:p>
          <a:p>
            <a:pPr lvl="0" algn="ctr"/>
            <a:r>
              <a:rPr lang="en-IE" sz="3800" b="1" dirty="0">
                <a:solidFill>
                  <a:srgbClr val="2EB1FF"/>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Winning Gold</a:t>
            </a:r>
          </a:p>
        </p:txBody>
      </p:sp>
      <p:sp>
        <p:nvSpPr>
          <p:cNvPr id="2" name="Rectangle 1">
            <a:extLst>
              <a:ext uri="{FF2B5EF4-FFF2-40B4-BE49-F238E27FC236}">
                <a16:creationId xmlns:a16="http://schemas.microsoft.com/office/drawing/2014/main" id="{FC64F369-7D8B-4D9D-AA77-0DDD00ADC96A}"/>
              </a:ext>
            </a:extLst>
          </p:cNvPr>
          <p:cNvSpPr/>
          <p:nvPr/>
        </p:nvSpPr>
        <p:spPr>
          <a:xfrm>
            <a:off x="427328" y="1729775"/>
            <a:ext cx="3488334" cy="4247317"/>
          </a:xfrm>
          <a:prstGeom prst="rect">
            <a:avLst/>
          </a:prstGeom>
        </p:spPr>
        <p:txBody>
          <a:bodyPr wrap="square">
            <a:spAutoFit/>
          </a:bodyPr>
          <a:lstStyle/>
          <a:p>
            <a:r>
              <a:rPr lang="en-GB"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Emma Wilson and Kyle Schouw, designers from </a:t>
            </a:r>
            <a:r>
              <a:rPr lang="en-GB" sz="2000" dirty="0" err="1">
                <a:latin typeface="Malgun Gothic Semilight" panose="020B0502040204020203" pitchFamily="34" charset="-128"/>
                <a:ea typeface="Malgun Gothic Semilight" panose="020B0502040204020203" pitchFamily="34" charset="-128"/>
                <a:cs typeface="Malgun Gothic Semilight" panose="020B0502040204020203" pitchFamily="34" charset="-128"/>
              </a:rPr>
              <a:t>RichardsDee</a:t>
            </a:r>
            <a:r>
              <a:rPr lang="en-GB"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Agency took their place on the global stage as they were awarded a gold medal for Team Ireland in the Design category. </a:t>
            </a:r>
          </a:p>
          <a:p>
            <a:endParaRPr lang="en-GB" sz="20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r>
              <a:rPr lang="en-GB" b="1"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This is the first time Ireland has ever taken home gold in the Young Lions Competition in its’ 23 year history. </a:t>
            </a:r>
          </a:p>
          <a:p>
            <a:endParaRPr lang="en-GB" b="1"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r>
              <a:rPr lang="en-GB" sz="2000" b="1" dirty="0">
                <a:solidFill>
                  <a:srgbClr val="00B0F0"/>
                </a:solidFill>
                <a:latin typeface="Century Gothic" panose="020B0502020202020204" pitchFamily="34" charset="0"/>
                <a:ea typeface="Calibri" panose="020F0502020204030204" pitchFamily="34" charset="0"/>
                <a:cs typeface="Times New Roman" panose="02020603050405020304" pitchFamily="18" charset="0"/>
              </a:rPr>
              <a:t> </a:t>
            </a:r>
            <a:endParaRPr lang="en-GB"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2FDF9F62-DACC-4B2C-A6BA-C13645A4284F}"/>
              </a:ext>
            </a:extLst>
          </p:cNvPr>
          <p:cNvPicPr>
            <a:picLocks noChangeAspect="1"/>
          </p:cNvPicPr>
          <p:nvPr/>
        </p:nvPicPr>
        <p:blipFill rotWithShape="1">
          <a:blip r:embed="rId2">
            <a:extLst>
              <a:ext uri="{28A0092B-C50C-407E-A947-70E740481C1C}">
                <a14:useLocalDpi xmlns:a14="http://schemas.microsoft.com/office/drawing/2010/main" val="0"/>
              </a:ext>
            </a:extLst>
          </a:blip>
          <a:srcRect l="11579" r="9730"/>
          <a:stretch/>
        </p:blipFill>
        <p:spPr>
          <a:xfrm>
            <a:off x="4089149" y="0"/>
            <a:ext cx="8102851" cy="6858000"/>
          </a:xfrm>
          <a:prstGeom prst="rect">
            <a:avLst/>
          </a:prstGeom>
        </p:spPr>
      </p:pic>
    </p:spTree>
    <p:extLst>
      <p:ext uri="{BB962C8B-B14F-4D97-AF65-F5344CB8AC3E}">
        <p14:creationId xmlns:p14="http://schemas.microsoft.com/office/powerpoint/2010/main" val="3874760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BB9F65-9375-4D45-99ED-6320794A6D14}"/>
              </a:ext>
            </a:extLst>
          </p:cNvPr>
          <p:cNvSpPr/>
          <p:nvPr/>
        </p:nvSpPr>
        <p:spPr>
          <a:xfrm>
            <a:off x="0" y="0"/>
            <a:ext cx="12192000" cy="6858000"/>
          </a:xfrm>
          <a:prstGeom prst="rect">
            <a:avLst/>
          </a:prstGeom>
          <a:solidFill>
            <a:srgbClr val="FFFF33"/>
          </a:solidFill>
          <a:ln>
            <a:solidFill>
              <a:srgbClr val="2E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656439" y="1223753"/>
            <a:ext cx="10879122" cy="584775"/>
          </a:xfrm>
          <a:prstGeom prst="rect">
            <a:avLst/>
          </a:prstGeom>
        </p:spPr>
        <p:txBody>
          <a:bodyPr wrap="square">
            <a:spAutoFit/>
          </a:bodyPr>
          <a:lstStyle/>
          <a:p>
            <a:r>
              <a:rPr lang="en-GB" sz="3200" b="1" dirty="0">
                <a:latin typeface="Malgun Gothic" charset="-127"/>
                <a:ea typeface="Malgun Gothic" charset="-127"/>
                <a:cs typeface="Malgun Gothic" charset="-127"/>
              </a:rPr>
              <a:t>IRELAND WILL COMPETE IN 6 CATEGORIES </a:t>
            </a:r>
          </a:p>
        </p:txBody>
      </p:sp>
      <p:pic>
        <p:nvPicPr>
          <p:cNvPr id="7" name="Graphic 6">
            <a:extLst>
              <a:ext uri="{FF2B5EF4-FFF2-40B4-BE49-F238E27FC236}">
                <a16:creationId xmlns:a16="http://schemas.microsoft.com/office/drawing/2014/main" id="{A216B63D-AC5A-43CA-9C12-BB313247B8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9941" y="2661570"/>
            <a:ext cx="412849" cy="412849"/>
          </a:xfrm>
          <a:prstGeom prst="rect">
            <a:avLst/>
          </a:prstGeom>
        </p:spPr>
      </p:pic>
      <p:pic>
        <p:nvPicPr>
          <p:cNvPr id="11" name="Picture 10">
            <a:extLst>
              <a:ext uri="{FF2B5EF4-FFF2-40B4-BE49-F238E27FC236}">
                <a16:creationId xmlns:a16="http://schemas.microsoft.com/office/drawing/2014/main" id="{F0C43E03-25B1-4611-92C9-A0A965ABDC4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499941" y="3568615"/>
            <a:ext cx="315708" cy="412849"/>
          </a:xfrm>
          <a:prstGeom prst="rect">
            <a:avLst/>
          </a:prstGeom>
        </p:spPr>
      </p:pic>
      <p:pic>
        <p:nvPicPr>
          <p:cNvPr id="13" name="Picture 12">
            <a:extLst>
              <a:ext uri="{FF2B5EF4-FFF2-40B4-BE49-F238E27FC236}">
                <a16:creationId xmlns:a16="http://schemas.microsoft.com/office/drawing/2014/main" id="{6BE4BAB1-9CB0-4D62-9DA5-6949287E267B}"/>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84939" y="4428212"/>
            <a:ext cx="327850" cy="400706"/>
          </a:xfrm>
          <a:prstGeom prst="rect">
            <a:avLst/>
          </a:prstGeom>
        </p:spPr>
      </p:pic>
      <p:sp>
        <p:nvSpPr>
          <p:cNvPr id="18" name="TextBox 17">
            <a:extLst>
              <a:ext uri="{FF2B5EF4-FFF2-40B4-BE49-F238E27FC236}">
                <a16:creationId xmlns:a16="http://schemas.microsoft.com/office/drawing/2014/main" id="{9F6F16B3-77F7-4129-962E-1738317C78A4}"/>
              </a:ext>
            </a:extLst>
          </p:cNvPr>
          <p:cNvSpPr txBox="1"/>
          <p:nvPr/>
        </p:nvSpPr>
        <p:spPr>
          <a:xfrm>
            <a:off x="2306297" y="2639687"/>
            <a:ext cx="2512463" cy="3108543"/>
          </a:xfrm>
          <a:prstGeom prst="rect">
            <a:avLst/>
          </a:prstGeom>
          <a:noFill/>
        </p:spPr>
        <p:txBody>
          <a:bodyPr wrap="square" rtlCol="0">
            <a:spAutoFit/>
          </a:bodyPr>
          <a:lstStyle/>
          <a:p>
            <a:r>
              <a:rPr lang="en-GB" sz="2800" b="1" dirty="0">
                <a:latin typeface="Malgun Gothic" charset="-127"/>
                <a:ea typeface="Malgun Gothic" charset="-127"/>
                <a:cs typeface="Malgun Gothic" charset="-127"/>
              </a:rPr>
              <a:t>DIGITAL </a:t>
            </a:r>
          </a:p>
          <a:p>
            <a:endParaRPr lang="en-GB" sz="2800" b="1" dirty="0">
              <a:latin typeface="Malgun Gothic" charset="-127"/>
              <a:ea typeface="Malgun Gothic" charset="-127"/>
              <a:cs typeface="Malgun Gothic" charset="-127"/>
            </a:endParaRPr>
          </a:p>
          <a:p>
            <a:r>
              <a:rPr lang="en-GB" sz="2800" b="1" dirty="0">
                <a:latin typeface="Malgun Gothic" charset="-127"/>
                <a:ea typeface="Malgun Gothic" charset="-127"/>
                <a:cs typeface="Malgun Gothic" charset="-127"/>
              </a:rPr>
              <a:t>FILM</a:t>
            </a:r>
          </a:p>
          <a:p>
            <a:endParaRPr lang="en-GB" sz="2800" b="1" dirty="0">
              <a:latin typeface="Malgun Gothic" charset="-127"/>
              <a:ea typeface="Malgun Gothic" charset="-127"/>
              <a:cs typeface="Malgun Gothic" charset="-127"/>
            </a:endParaRPr>
          </a:p>
          <a:p>
            <a:r>
              <a:rPr lang="en-GB" sz="2800" b="1" dirty="0">
                <a:latin typeface="Malgun Gothic" charset="-127"/>
                <a:ea typeface="Malgun Gothic" charset="-127"/>
                <a:cs typeface="Malgun Gothic" charset="-127"/>
              </a:rPr>
              <a:t>PRINT</a:t>
            </a:r>
          </a:p>
          <a:p>
            <a:endParaRPr lang="en-GB" sz="2800" b="1" dirty="0">
              <a:latin typeface="Malgun Gothic" charset="-127"/>
              <a:ea typeface="Malgun Gothic" charset="-127"/>
              <a:cs typeface="Malgun Gothic" charset="-127"/>
            </a:endParaRPr>
          </a:p>
          <a:p>
            <a:endParaRPr lang="en-GB" sz="2800" b="1" dirty="0">
              <a:latin typeface="Malgun Gothic" charset="-127"/>
              <a:ea typeface="Malgun Gothic" charset="-127"/>
              <a:cs typeface="Malgun Gothic" charset="-127"/>
            </a:endParaRPr>
          </a:p>
        </p:txBody>
      </p:sp>
      <p:pic>
        <p:nvPicPr>
          <p:cNvPr id="27" name="Picture 26">
            <a:extLst>
              <a:ext uri="{FF2B5EF4-FFF2-40B4-BE49-F238E27FC236}">
                <a16:creationId xmlns:a16="http://schemas.microsoft.com/office/drawing/2014/main" id="{4960183B-714F-4649-90D1-30824AEBFEA6}"/>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125057" y="2743541"/>
            <a:ext cx="437134" cy="218567"/>
          </a:xfrm>
          <a:prstGeom prst="rect">
            <a:avLst/>
          </a:prstGeom>
        </p:spPr>
      </p:pic>
      <p:pic>
        <p:nvPicPr>
          <p:cNvPr id="28" name="Picture 27">
            <a:extLst>
              <a:ext uri="{FF2B5EF4-FFF2-40B4-BE49-F238E27FC236}">
                <a16:creationId xmlns:a16="http://schemas.microsoft.com/office/drawing/2014/main" id="{8ABECEE5-B3B5-45C6-9C26-3C86EA02972A}"/>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185770" y="3495829"/>
            <a:ext cx="376421" cy="376421"/>
          </a:xfrm>
          <a:prstGeom prst="rect">
            <a:avLst/>
          </a:prstGeom>
        </p:spPr>
      </p:pic>
      <p:sp>
        <p:nvSpPr>
          <p:cNvPr id="29" name="TextBox 28">
            <a:extLst>
              <a:ext uri="{FF2B5EF4-FFF2-40B4-BE49-F238E27FC236}">
                <a16:creationId xmlns:a16="http://schemas.microsoft.com/office/drawing/2014/main" id="{529212F6-E212-40A9-8517-711DBC35D967}"/>
              </a:ext>
            </a:extLst>
          </p:cNvPr>
          <p:cNvSpPr txBox="1"/>
          <p:nvPr/>
        </p:nvSpPr>
        <p:spPr>
          <a:xfrm>
            <a:off x="7902947" y="2154823"/>
            <a:ext cx="2512463" cy="3108543"/>
          </a:xfrm>
          <a:prstGeom prst="rect">
            <a:avLst/>
          </a:prstGeom>
          <a:noFill/>
        </p:spPr>
        <p:txBody>
          <a:bodyPr wrap="square" rtlCol="0">
            <a:spAutoFit/>
          </a:bodyPr>
          <a:lstStyle/>
          <a:p>
            <a:endParaRPr lang="en-GB" sz="2800" b="1" dirty="0">
              <a:latin typeface="Malgun Gothic" charset="-127"/>
              <a:ea typeface="Malgun Gothic" charset="-127"/>
              <a:cs typeface="Malgun Gothic" charset="-127"/>
            </a:endParaRPr>
          </a:p>
          <a:p>
            <a:r>
              <a:rPr lang="en-GB" sz="2800" b="1" dirty="0">
                <a:latin typeface="Malgun Gothic" charset="-127"/>
                <a:ea typeface="Malgun Gothic" charset="-127"/>
                <a:cs typeface="Malgun Gothic" charset="-127"/>
              </a:rPr>
              <a:t>MEDIA</a:t>
            </a:r>
          </a:p>
          <a:p>
            <a:endParaRPr lang="en-GB" sz="2800" b="1" dirty="0">
              <a:latin typeface="Malgun Gothic" charset="-127"/>
              <a:ea typeface="Malgun Gothic" charset="-127"/>
              <a:cs typeface="Malgun Gothic" charset="-127"/>
            </a:endParaRPr>
          </a:p>
          <a:p>
            <a:r>
              <a:rPr lang="en-GB" sz="2800" b="1" dirty="0">
                <a:latin typeface="Malgun Gothic" charset="-127"/>
                <a:ea typeface="Malgun Gothic" charset="-127"/>
                <a:cs typeface="Malgun Gothic" charset="-127"/>
              </a:rPr>
              <a:t>PR</a:t>
            </a:r>
          </a:p>
          <a:p>
            <a:endParaRPr lang="en-GB" sz="2800" b="1" dirty="0">
              <a:latin typeface="Malgun Gothic" charset="-127"/>
              <a:ea typeface="Malgun Gothic" charset="-127"/>
              <a:cs typeface="Malgun Gothic" charset="-127"/>
            </a:endParaRPr>
          </a:p>
          <a:p>
            <a:r>
              <a:rPr lang="en-GB" sz="2800" b="1" dirty="0">
                <a:latin typeface="Malgun Gothic" charset="-127"/>
                <a:ea typeface="Malgun Gothic" charset="-127"/>
                <a:cs typeface="Malgun Gothic" charset="-127"/>
              </a:rPr>
              <a:t>YOUNG MARKETERS</a:t>
            </a:r>
          </a:p>
        </p:txBody>
      </p:sp>
      <p:pic>
        <p:nvPicPr>
          <p:cNvPr id="30" name="Picture 29">
            <a:extLst>
              <a:ext uri="{FF2B5EF4-FFF2-40B4-BE49-F238E27FC236}">
                <a16:creationId xmlns:a16="http://schemas.microsoft.com/office/drawing/2014/main" id="{23E30809-C290-4BDE-9B06-8CD78FD75FD3}"/>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16313" y="4428212"/>
            <a:ext cx="376149" cy="376149"/>
          </a:xfrm>
          <a:prstGeom prst="rect">
            <a:avLst/>
          </a:prstGeom>
        </p:spPr>
      </p:pic>
      <p:sp>
        <p:nvSpPr>
          <p:cNvPr id="31" name="Rectangle 30">
            <a:extLst>
              <a:ext uri="{FF2B5EF4-FFF2-40B4-BE49-F238E27FC236}">
                <a16:creationId xmlns:a16="http://schemas.microsoft.com/office/drawing/2014/main" id="{6426DB1A-DDBA-48D9-889B-C2CA50894F3C}"/>
              </a:ext>
            </a:extLst>
          </p:cNvPr>
          <p:cNvSpPr/>
          <p:nvPr/>
        </p:nvSpPr>
        <p:spPr>
          <a:xfrm>
            <a:off x="656438" y="5890323"/>
            <a:ext cx="12291465" cy="584775"/>
          </a:xfrm>
          <a:prstGeom prst="rect">
            <a:avLst/>
          </a:prstGeom>
        </p:spPr>
        <p:txBody>
          <a:bodyPr wrap="square">
            <a:spAutoFit/>
          </a:bodyPr>
          <a:lstStyle/>
          <a:p>
            <a:r>
              <a:rPr lang="en-GB" sz="3200" b="1" dirty="0">
                <a:latin typeface="Malgun Gothic" charset="-127"/>
                <a:ea typeface="Malgun Gothic" charset="-127"/>
                <a:cs typeface="Malgun Gothic" charset="-127"/>
              </a:rPr>
              <a:t>12 IRISH YOUNG LIONS COMPETING AT CANNES….</a:t>
            </a:r>
            <a:endParaRPr lang="en-IE" sz="3200" b="1" dirty="0">
              <a:solidFill>
                <a:schemeClr val="bg1"/>
              </a:solidFill>
              <a:latin typeface="Malgun Gothic" charset="-127"/>
              <a:ea typeface="Malgun Gothic" charset="-127"/>
              <a:cs typeface="Malgun Gothic" charset="-127"/>
            </a:endParaRPr>
          </a:p>
        </p:txBody>
      </p:sp>
      <p:sp>
        <p:nvSpPr>
          <p:cNvPr id="14" name="Rectangle 13">
            <a:extLst>
              <a:ext uri="{FF2B5EF4-FFF2-40B4-BE49-F238E27FC236}">
                <a16:creationId xmlns:a16="http://schemas.microsoft.com/office/drawing/2014/main" id="{A1A01357-E817-4D4D-ADAA-C19B6BEC43C5}"/>
              </a:ext>
            </a:extLst>
          </p:cNvPr>
          <p:cNvSpPr/>
          <p:nvPr/>
        </p:nvSpPr>
        <p:spPr>
          <a:xfrm>
            <a:off x="457200" y="278380"/>
            <a:ext cx="4545623" cy="677108"/>
          </a:xfrm>
          <a:prstGeom prst="rect">
            <a:avLst/>
          </a:prstGeom>
        </p:spPr>
        <p:txBody>
          <a:bodyPr wrap="square">
            <a:spAutoFit/>
          </a:bodyPr>
          <a:lstStyle/>
          <a:p>
            <a:pPr lvl="0" algn="ctr"/>
            <a:r>
              <a:rPr lang="en-IE" sz="3800" b="1" dirty="0">
                <a:solidFill>
                  <a:srgbClr val="2EB1FF"/>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Young Lions 2018 </a:t>
            </a:r>
          </a:p>
        </p:txBody>
      </p:sp>
    </p:spTree>
    <p:extLst>
      <p:ext uri="{BB962C8B-B14F-4D97-AF65-F5344CB8AC3E}">
        <p14:creationId xmlns:p14="http://schemas.microsoft.com/office/powerpoint/2010/main" val="1904301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36546E3-25A5-4C8B-88DA-0F22833A3299}"/>
              </a:ext>
            </a:extLst>
          </p:cNvPr>
          <p:cNvSpPr/>
          <p:nvPr/>
        </p:nvSpPr>
        <p:spPr>
          <a:xfrm>
            <a:off x="3229761" y="0"/>
            <a:ext cx="8962239" cy="6858000"/>
          </a:xfrm>
          <a:prstGeom prst="rect">
            <a:avLst/>
          </a:prstGeom>
          <a:solidFill>
            <a:srgbClr val="2EB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30" y="0"/>
            <a:ext cx="3388721" cy="6858000"/>
          </a:xfrm>
          <a:prstGeom prst="rect">
            <a:avLst/>
          </a:prstGeom>
        </p:spPr>
      </p:pic>
      <p:sp>
        <p:nvSpPr>
          <p:cNvPr id="10" name="TextBox 9"/>
          <p:cNvSpPr txBox="1"/>
          <p:nvPr/>
        </p:nvSpPr>
        <p:spPr>
          <a:xfrm>
            <a:off x="320040" y="514350"/>
            <a:ext cx="3394710" cy="1477328"/>
          </a:xfrm>
          <a:prstGeom prst="rect">
            <a:avLst/>
          </a:prstGeom>
          <a:noFill/>
        </p:spPr>
        <p:txBody>
          <a:bodyPr wrap="square" rtlCol="0">
            <a:spAutoFit/>
          </a:bodyPr>
          <a:lstStyle/>
          <a:p>
            <a:r>
              <a:rPr lang="en-IE" sz="3000" b="1" dirty="0">
                <a:solidFill>
                  <a:schemeClr val="bg1"/>
                </a:solidFill>
                <a:latin typeface="Malgun Gothic" panose="020B0503020000020004" pitchFamily="34" charset="-127"/>
                <a:ea typeface="Malgun Gothic" panose="020B0503020000020004" pitchFamily="34" charset="-127"/>
              </a:rPr>
              <a:t>Young Lions Competition in Numbers 2017</a:t>
            </a:r>
          </a:p>
        </p:txBody>
      </p:sp>
      <p:pic>
        <p:nvPicPr>
          <p:cNvPr id="19" name="Graphic 18">
            <a:extLst>
              <a:ext uri="{FF2B5EF4-FFF2-40B4-BE49-F238E27FC236}">
                <a16:creationId xmlns:a16="http://schemas.microsoft.com/office/drawing/2014/main" id="{F833FA84-8C7E-45B8-A980-0171E6DD32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3629" y="536233"/>
            <a:ext cx="412849" cy="412849"/>
          </a:xfrm>
          <a:prstGeom prst="rect">
            <a:avLst/>
          </a:prstGeom>
        </p:spPr>
      </p:pic>
      <p:pic>
        <p:nvPicPr>
          <p:cNvPr id="20" name="Picture 19">
            <a:extLst>
              <a:ext uri="{FF2B5EF4-FFF2-40B4-BE49-F238E27FC236}">
                <a16:creationId xmlns:a16="http://schemas.microsoft.com/office/drawing/2014/main" id="{5F0FC186-C923-47C0-ACE1-4149BFCB4226}"/>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182415" y="1483607"/>
            <a:ext cx="295275" cy="285750"/>
          </a:xfrm>
          <a:prstGeom prst="rect">
            <a:avLst/>
          </a:prstGeom>
        </p:spPr>
      </p:pic>
      <p:pic>
        <p:nvPicPr>
          <p:cNvPr id="21" name="Picture 20">
            <a:extLst>
              <a:ext uri="{FF2B5EF4-FFF2-40B4-BE49-F238E27FC236}">
                <a16:creationId xmlns:a16="http://schemas.microsoft.com/office/drawing/2014/main" id="{BED5A2A6-3977-4F9D-BFFA-1A948B3749AF}"/>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176015" y="2282050"/>
            <a:ext cx="315708" cy="412849"/>
          </a:xfrm>
          <a:prstGeom prst="rect">
            <a:avLst/>
          </a:prstGeom>
        </p:spPr>
      </p:pic>
      <p:pic>
        <p:nvPicPr>
          <p:cNvPr id="22" name="Picture 21">
            <a:extLst>
              <a:ext uri="{FF2B5EF4-FFF2-40B4-BE49-F238E27FC236}">
                <a16:creationId xmlns:a16="http://schemas.microsoft.com/office/drawing/2014/main" id="{849C5B17-0222-4CF9-8543-C7B971DB3D38}"/>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191465" y="3176021"/>
            <a:ext cx="327850" cy="400706"/>
          </a:xfrm>
          <a:prstGeom prst="rect">
            <a:avLst/>
          </a:prstGeom>
        </p:spPr>
      </p:pic>
      <p:sp>
        <p:nvSpPr>
          <p:cNvPr id="23" name="TextBox 22">
            <a:extLst>
              <a:ext uri="{FF2B5EF4-FFF2-40B4-BE49-F238E27FC236}">
                <a16:creationId xmlns:a16="http://schemas.microsoft.com/office/drawing/2014/main" id="{25E4A554-4AC9-4B47-B33C-1F64B9F2FFFE}"/>
              </a:ext>
            </a:extLst>
          </p:cNvPr>
          <p:cNvSpPr txBox="1"/>
          <p:nvPr/>
        </p:nvSpPr>
        <p:spPr>
          <a:xfrm>
            <a:off x="4929985" y="514350"/>
            <a:ext cx="2512463" cy="3970318"/>
          </a:xfrm>
          <a:prstGeom prst="rect">
            <a:avLst/>
          </a:prstGeom>
          <a:noFill/>
        </p:spPr>
        <p:txBody>
          <a:bodyPr wrap="square" rtlCol="0">
            <a:spAutoFit/>
          </a:bodyPr>
          <a:lstStyle/>
          <a:p>
            <a:r>
              <a:rPr lang="en-GB" sz="2800" b="1" dirty="0">
                <a:latin typeface="Malgun Gothic" charset="-127"/>
                <a:ea typeface="Malgun Gothic" charset="-127"/>
                <a:cs typeface="Malgun Gothic" charset="-127"/>
              </a:rPr>
              <a:t>DIGITAL</a:t>
            </a:r>
          </a:p>
          <a:p>
            <a:endParaRPr lang="en-GB" sz="2800" b="1" dirty="0">
              <a:latin typeface="Malgun Gothic" charset="-127"/>
              <a:ea typeface="Malgun Gothic" charset="-127"/>
              <a:cs typeface="Malgun Gothic" charset="-127"/>
            </a:endParaRPr>
          </a:p>
          <a:p>
            <a:r>
              <a:rPr lang="en-GB" sz="2800" b="1" dirty="0">
                <a:latin typeface="Malgun Gothic" charset="-127"/>
                <a:ea typeface="Malgun Gothic" charset="-127"/>
                <a:cs typeface="Malgun Gothic" charset="-127"/>
              </a:rPr>
              <a:t>DESIGN</a:t>
            </a:r>
          </a:p>
          <a:p>
            <a:endParaRPr lang="en-GB" sz="2800" b="1" dirty="0">
              <a:latin typeface="Malgun Gothic" charset="-127"/>
              <a:ea typeface="Malgun Gothic" charset="-127"/>
              <a:cs typeface="Malgun Gothic" charset="-127"/>
            </a:endParaRPr>
          </a:p>
          <a:p>
            <a:r>
              <a:rPr lang="en-GB" sz="2800" b="1" dirty="0">
                <a:latin typeface="Malgun Gothic" charset="-127"/>
                <a:ea typeface="Malgun Gothic" charset="-127"/>
                <a:cs typeface="Malgun Gothic" charset="-127"/>
              </a:rPr>
              <a:t>FILM</a:t>
            </a:r>
          </a:p>
          <a:p>
            <a:endParaRPr lang="en-GB" sz="2800" b="1" dirty="0">
              <a:latin typeface="Malgun Gothic" charset="-127"/>
              <a:ea typeface="Malgun Gothic" charset="-127"/>
              <a:cs typeface="Malgun Gothic" charset="-127"/>
            </a:endParaRPr>
          </a:p>
          <a:p>
            <a:r>
              <a:rPr lang="en-GB" sz="2800" b="1" dirty="0">
                <a:latin typeface="Malgun Gothic" charset="-127"/>
                <a:ea typeface="Malgun Gothic" charset="-127"/>
                <a:cs typeface="Malgun Gothic" charset="-127"/>
              </a:rPr>
              <a:t>PRINT</a:t>
            </a:r>
          </a:p>
          <a:p>
            <a:endParaRPr lang="en-GB" sz="2800" b="1" dirty="0">
              <a:latin typeface="Malgun Gothic" charset="-127"/>
              <a:ea typeface="Malgun Gothic" charset="-127"/>
              <a:cs typeface="Malgun Gothic" charset="-127"/>
            </a:endParaRPr>
          </a:p>
          <a:p>
            <a:endParaRPr lang="en-GB" sz="2800" b="1" dirty="0">
              <a:latin typeface="Malgun Gothic" charset="-127"/>
              <a:ea typeface="Malgun Gothic" charset="-127"/>
              <a:cs typeface="Malgun Gothic" charset="-127"/>
            </a:endParaRPr>
          </a:p>
        </p:txBody>
      </p:sp>
      <p:pic>
        <p:nvPicPr>
          <p:cNvPr id="24" name="Picture 23">
            <a:extLst>
              <a:ext uri="{FF2B5EF4-FFF2-40B4-BE49-F238E27FC236}">
                <a16:creationId xmlns:a16="http://schemas.microsoft.com/office/drawing/2014/main" id="{1A393C96-7DDA-411A-B427-FB962C4749C6}"/>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152095" y="4007782"/>
            <a:ext cx="437134" cy="218567"/>
          </a:xfrm>
          <a:prstGeom prst="rect">
            <a:avLst/>
          </a:prstGeom>
        </p:spPr>
      </p:pic>
      <p:pic>
        <p:nvPicPr>
          <p:cNvPr id="25" name="Picture 24">
            <a:extLst>
              <a:ext uri="{FF2B5EF4-FFF2-40B4-BE49-F238E27FC236}">
                <a16:creationId xmlns:a16="http://schemas.microsoft.com/office/drawing/2014/main" id="{2ABF02F6-EEF8-4F00-8123-30AD2D089E96}"/>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212808" y="4760070"/>
            <a:ext cx="376421" cy="376421"/>
          </a:xfrm>
          <a:prstGeom prst="rect">
            <a:avLst/>
          </a:prstGeom>
        </p:spPr>
      </p:pic>
      <p:sp>
        <p:nvSpPr>
          <p:cNvPr id="26" name="TextBox 25">
            <a:extLst>
              <a:ext uri="{FF2B5EF4-FFF2-40B4-BE49-F238E27FC236}">
                <a16:creationId xmlns:a16="http://schemas.microsoft.com/office/drawing/2014/main" id="{22D3F649-CC64-4483-8C9D-B3A51085BC5F}"/>
              </a:ext>
            </a:extLst>
          </p:cNvPr>
          <p:cNvSpPr txBox="1"/>
          <p:nvPr/>
        </p:nvSpPr>
        <p:spPr>
          <a:xfrm>
            <a:off x="4929985" y="3419064"/>
            <a:ext cx="2512463" cy="3108543"/>
          </a:xfrm>
          <a:prstGeom prst="rect">
            <a:avLst/>
          </a:prstGeom>
          <a:noFill/>
        </p:spPr>
        <p:txBody>
          <a:bodyPr wrap="square" rtlCol="0">
            <a:spAutoFit/>
          </a:bodyPr>
          <a:lstStyle/>
          <a:p>
            <a:endParaRPr lang="en-GB" sz="2800" b="1" dirty="0">
              <a:latin typeface="Malgun Gothic" charset="-127"/>
              <a:ea typeface="Malgun Gothic" charset="-127"/>
              <a:cs typeface="Malgun Gothic" charset="-127"/>
            </a:endParaRPr>
          </a:p>
          <a:p>
            <a:r>
              <a:rPr lang="en-GB" sz="2800" b="1" dirty="0">
                <a:latin typeface="Malgun Gothic" charset="-127"/>
                <a:ea typeface="Malgun Gothic" charset="-127"/>
                <a:cs typeface="Malgun Gothic" charset="-127"/>
              </a:rPr>
              <a:t>MEDIA</a:t>
            </a:r>
          </a:p>
          <a:p>
            <a:endParaRPr lang="en-GB" sz="2800" b="1" dirty="0">
              <a:latin typeface="Malgun Gothic" charset="-127"/>
              <a:ea typeface="Malgun Gothic" charset="-127"/>
              <a:cs typeface="Malgun Gothic" charset="-127"/>
            </a:endParaRPr>
          </a:p>
          <a:p>
            <a:r>
              <a:rPr lang="en-GB" sz="2800" b="1" dirty="0">
                <a:latin typeface="Malgun Gothic" charset="-127"/>
                <a:ea typeface="Malgun Gothic" charset="-127"/>
                <a:cs typeface="Malgun Gothic" charset="-127"/>
              </a:rPr>
              <a:t>PR</a:t>
            </a:r>
          </a:p>
          <a:p>
            <a:endParaRPr lang="en-GB" sz="2800" b="1" dirty="0">
              <a:latin typeface="Malgun Gothic" charset="-127"/>
              <a:ea typeface="Malgun Gothic" charset="-127"/>
              <a:cs typeface="Malgun Gothic" charset="-127"/>
            </a:endParaRPr>
          </a:p>
          <a:p>
            <a:r>
              <a:rPr lang="en-GB" sz="2800" b="1" dirty="0">
                <a:latin typeface="Malgun Gothic" charset="-127"/>
                <a:ea typeface="Malgun Gothic" charset="-127"/>
                <a:cs typeface="Malgun Gothic" charset="-127"/>
              </a:rPr>
              <a:t>YOUNG MARKETERS</a:t>
            </a:r>
          </a:p>
        </p:txBody>
      </p:sp>
      <p:pic>
        <p:nvPicPr>
          <p:cNvPr id="27" name="Picture 26">
            <a:extLst>
              <a:ext uri="{FF2B5EF4-FFF2-40B4-BE49-F238E27FC236}">
                <a16:creationId xmlns:a16="http://schemas.microsoft.com/office/drawing/2014/main" id="{D649C37F-1AFA-4718-BB4C-CED177250C9A}"/>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43351" y="5692453"/>
            <a:ext cx="376149" cy="376149"/>
          </a:xfrm>
          <a:prstGeom prst="rect">
            <a:avLst/>
          </a:prstGeom>
        </p:spPr>
      </p:pic>
      <p:sp>
        <p:nvSpPr>
          <p:cNvPr id="40" name="Oval 39"/>
          <p:cNvSpPr/>
          <p:nvPr/>
        </p:nvSpPr>
        <p:spPr>
          <a:xfrm>
            <a:off x="7521106" y="515466"/>
            <a:ext cx="625642" cy="6256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A4F55A77-A607-4008-A00F-36362F22BCD3}"/>
              </a:ext>
            </a:extLst>
          </p:cNvPr>
          <p:cNvSpPr txBox="1"/>
          <p:nvPr/>
        </p:nvSpPr>
        <p:spPr>
          <a:xfrm>
            <a:off x="7529610" y="562794"/>
            <a:ext cx="635529" cy="523220"/>
          </a:xfrm>
          <a:prstGeom prst="rect">
            <a:avLst/>
          </a:prstGeom>
          <a:noFill/>
        </p:spPr>
        <p:txBody>
          <a:bodyPr wrap="square" rtlCol="0">
            <a:spAutoFit/>
          </a:bodyPr>
          <a:lstStyle/>
          <a:p>
            <a:pPr algn="ctr"/>
            <a:r>
              <a:rPr lang="en-GB" sz="2800" b="1" dirty="0">
                <a:solidFill>
                  <a:srgbClr val="FFFF33"/>
                </a:solidFill>
              </a:rPr>
              <a:t>18</a:t>
            </a:r>
          </a:p>
        </p:txBody>
      </p:sp>
      <p:sp>
        <p:nvSpPr>
          <p:cNvPr id="42" name="Oval 41"/>
          <p:cNvSpPr/>
          <p:nvPr/>
        </p:nvSpPr>
        <p:spPr>
          <a:xfrm>
            <a:off x="7521106" y="1330870"/>
            <a:ext cx="625642" cy="6256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F55A77-A607-4008-A00F-36362F22BCD3}"/>
              </a:ext>
            </a:extLst>
          </p:cNvPr>
          <p:cNvSpPr txBox="1"/>
          <p:nvPr/>
        </p:nvSpPr>
        <p:spPr>
          <a:xfrm>
            <a:off x="7529610" y="1378198"/>
            <a:ext cx="635529" cy="523220"/>
          </a:xfrm>
          <a:prstGeom prst="rect">
            <a:avLst/>
          </a:prstGeom>
          <a:noFill/>
        </p:spPr>
        <p:txBody>
          <a:bodyPr wrap="square" rtlCol="0">
            <a:spAutoFit/>
          </a:bodyPr>
          <a:lstStyle/>
          <a:p>
            <a:pPr algn="ctr"/>
            <a:r>
              <a:rPr lang="en-GB" sz="2800" b="1" dirty="0">
                <a:solidFill>
                  <a:srgbClr val="FFFF33"/>
                </a:solidFill>
              </a:rPr>
              <a:t>8</a:t>
            </a:r>
          </a:p>
        </p:txBody>
      </p:sp>
      <p:sp>
        <p:nvSpPr>
          <p:cNvPr id="44" name="Oval 43"/>
          <p:cNvSpPr/>
          <p:nvPr/>
        </p:nvSpPr>
        <p:spPr>
          <a:xfrm>
            <a:off x="7521106" y="2231099"/>
            <a:ext cx="625642" cy="6256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4F55A77-A607-4008-A00F-36362F22BCD3}"/>
              </a:ext>
            </a:extLst>
          </p:cNvPr>
          <p:cNvSpPr txBox="1"/>
          <p:nvPr/>
        </p:nvSpPr>
        <p:spPr>
          <a:xfrm>
            <a:off x="7529610" y="2278427"/>
            <a:ext cx="635529" cy="523220"/>
          </a:xfrm>
          <a:prstGeom prst="rect">
            <a:avLst/>
          </a:prstGeom>
          <a:noFill/>
        </p:spPr>
        <p:txBody>
          <a:bodyPr wrap="square" rtlCol="0">
            <a:spAutoFit/>
          </a:bodyPr>
          <a:lstStyle/>
          <a:p>
            <a:pPr algn="ctr"/>
            <a:r>
              <a:rPr lang="en-GB" sz="2800" b="1" dirty="0">
                <a:solidFill>
                  <a:srgbClr val="FFFF33"/>
                </a:solidFill>
              </a:rPr>
              <a:t>30</a:t>
            </a:r>
          </a:p>
        </p:txBody>
      </p:sp>
      <p:sp>
        <p:nvSpPr>
          <p:cNvPr id="46" name="Oval 45"/>
          <p:cNvSpPr/>
          <p:nvPr/>
        </p:nvSpPr>
        <p:spPr>
          <a:xfrm>
            <a:off x="7521106" y="3056439"/>
            <a:ext cx="625642" cy="6256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4F55A77-A607-4008-A00F-36362F22BCD3}"/>
              </a:ext>
            </a:extLst>
          </p:cNvPr>
          <p:cNvSpPr txBox="1"/>
          <p:nvPr/>
        </p:nvSpPr>
        <p:spPr>
          <a:xfrm>
            <a:off x="7529610" y="3103767"/>
            <a:ext cx="635529" cy="523220"/>
          </a:xfrm>
          <a:prstGeom prst="rect">
            <a:avLst/>
          </a:prstGeom>
          <a:noFill/>
        </p:spPr>
        <p:txBody>
          <a:bodyPr wrap="square" rtlCol="0">
            <a:spAutoFit/>
          </a:bodyPr>
          <a:lstStyle/>
          <a:p>
            <a:pPr algn="ctr"/>
            <a:r>
              <a:rPr lang="en-GB" sz="2800" b="1" dirty="0">
                <a:solidFill>
                  <a:srgbClr val="FFFF33"/>
                </a:solidFill>
              </a:rPr>
              <a:t>7</a:t>
            </a:r>
          </a:p>
        </p:txBody>
      </p:sp>
      <p:sp>
        <p:nvSpPr>
          <p:cNvPr id="48" name="Oval 47"/>
          <p:cNvSpPr/>
          <p:nvPr/>
        </p:nvSpPr>
        <p:spPr>
          <a:xfrm>
            <a:off x="7521106" y="3859009"/>
            <a:ext cx="625642" cy="6256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A4F55A77-A607-4008-A00F-36362F22BCD3}"/>
              </a:ext>
            </a:extLst>
          </p:cNvPr>
          <p:cNvSpPr txBox="1"/>
          <p:nvPr/>
        </p:nvSpPr>
        <p:spPr>
          <a:xfrm>
            <a:off x="7529610" y="3906337"/>
            <a:ext cx="635529" cy="523220"/>
          </a:xfrm>
          <a:prstGeom prst="rect">
            <a:avLst/>
          </a:prstGeom>
          <a:noFill/>
        </p:spPr>
        <p:txBody>
          <a:bodyPr wrap="square" rtlCol="0">
            <a:spAutoFit/>
          </a:bodyPr>
          <a:lstStyle/>
          <a:p>
            <a:pPr algn="ctr"/>
            <a:r>
              <a:rPr lang="en-GB" sz="2800" b="1" dirty="0">
                <a:solidFill>
                  <a:srgbClr val="FFFF33"/>
                </a:solidFill>
              </a:rPr>
              <a:t>23</a:t>
            </a:r>
          </a:p>
        </p:txBody>
      </p:sp>
      <p:sp>
        <p:nvSpPr>
          <p:cNvPr id="50" name="Oval 49"/>
          <p:cNvSpPr/>
          <p:nvPr/>
        </p:nvSpPr>
        <p:spPr>
          <a:xfrm>
            <a:off x="7521106" y="4674413"/>
            <a:ext cx="625642" cy="6256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4F55A77-A607-4008-A00F-36362F22BCD3}"/>
              </a:ext>
            </a:extLst>
          </p:cNvPr>
          <p:cNvSpPr txBox="1"/>
          <p:nvPr/>
        </p:nvSpPr>
        <p:spPr>
          <a:xfrm>
            <a:off x="7529610" y="4721741"/>
            <a:ext cx="635529" cy="523220"/>
          </a:xfrm>
          <a:prstGeom prst="rect">
            <a:avLst/>
          </a:prstGeom>
          <a:noFill/>
        </p:spPr>
        <p:txBody>
          <a:bodyPr wrap="square" rtlCol="0">
            <a:spAutoFit/>
          </a:bodyPr>
          <a:lstStyle/>
          <a:p>
            <a:pPr algn="ctr"/>
            <a:r>
              <a:rPr lang="en-GB" sz="2800" b="1" dirty="0">
                <a:solidFill>
                  <a:srgbClr val="FFFF33"/>
                </a:solidFill>
              </a:rPr>
              <a:t>16</a:t>
            </a:r>
          </a:p>
        </p:txBody>
      </p:sp>
      <p:sp>
        <p:nvSpPr>
          <p:cNvPr id="52" name="Oval 51"/>
          <p:cNvSpPr/>
          <p:nvPr/>
        </p:nvSpPr>
        <p:spPr>
          <a:xfrm>
            <a:off x="7521106" y="5574642"/>
            <a:ext cx="625642" cy="6256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4F55A77-A607-4008-A00F-36362F22BCD3}"/>
              </a:ext>
            </a:extLst>
          </p:cNvPr>
          <p:cNvSpPr txBox="1"/>
          <p:nvPr/>
        </p:nvSpPr>
        <p:spPr>
          <a:xfrm>
            <a:off x="7529610" y="5621970"/>
            <a:ext cx="635529" cy="523220"/>
          </a:xfrm>
          <a:prstGeom prst="rect">
            <a:avLst/>
          </a:prstGeom>
          <a:noFill/>
        </p:spPr>
        <p:txBody>
          <a:bodyPr wrap="square" rtlCol="0">
            <a:spAutoFit/>
          </a:bodyPr>
          <a:lstStyle/>
          <a:p>
            <a:pPr algn="ctr"/>
            <a:r>
              <a:rPr lang="en-GB" sz="2800" b="1" dirty="0">
                <a:solidFill>
                  <a:srgbClr val="FFFF33"/>
                </a:solidFill>
              </a:rPr>
              <a:t>19</a:t>
            </a:r>
          </a:p>
        </p:txBody>
      </p:sp>
    </p:spTree>
    <p:extLst>
      <p:ext uri="{BB962C8B-B14F-4D97-AF65-F5344CB8AC3E}">
        <p14:creationId xmlns:p14="http://schemas.microsoft.com/office/powerpoint/2010/main" val="96302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g.jpg"/>
          <p:cNvPicPr>
            <a:picLocks noChangeAspect="1"/>
          </p:cNvPicPr>
          <p:nvPr/>
        </p:nvPicPr>
        <p:blipFill rotWithShape="1">
          <a:blip r:embed="rId2">
            <a:extLst>
              <a:ext uri="{28A0092B-C50C-407E-A947-70E740481C1C}">
                <a14:useLocalDpi xmlns:a14="http://schemas.microsoft.com/office/drawing/2010/main" val="0"/>
              </a:ext>
            </a:extLst>
          </a:blip>
          <a:srcRect b="24096"/>
          <a:stretch/>
        </p:blipFill>
        <p:spPr>
          <a:xfrm rot="10800000">
            <a:off x="0" y="1"/>
            <a:ext cx="12192000" cy="6857999"/>
          </a:xfrm>
          <a:prstGeom prst="rect">
            <a:avLst/>
          </a:prstGeom>
        </p:spPr>
      </p:pic>
      <p:sp>
        <p:nvSpPr>
          <p:cNvPr id="4" name="Rectangle 3"/>
          <p:cNvSpPr/>
          <p:nvPr/>
        </p:nvSpPr>
        <p:spPr>
          <a:xfrm>
            <a:off x="364311" y="1406293"/>
            <a:ext cx="11603099" cy="1077218"/>
          </a:xfrm>
          <a:prstGeom prst="rect">
            <a:avLst/>
          </a:prstGeom>
        </p:spPr>
        <p:txBody>
          <a:bodyPr wrap="square">
            <a:spAutoFit/>
          </a:bodyPr>
          <a:lstStyle/>
          <a:p>
            <a:r>
              <a:rPr lang="en-US" sz="3200" dirty="0">
                <a:solidFill>
                  <a:schemeClr val="bg1"/>
                </a:solidFill>
                <a:latin typeface="Malgun Gothic" charset="-127"/>
                <a:ea typeface="Malgun Gothic" charset="-127"/>
                <a:cs typeface="Malgun Gothic" charset="-127"/>
              </a:rPr>
              <a:t>All information is on the website </a:t>
            </a:r>
            <a:br>
              <a:rPr lang="en-US" sz="3200" dirty="0">
                <a:solidFill>
                  <a:schemeClr val="bg1"/>
                </a:solidFill>
                <a:latin typeface="Malgun Gothic" charset="-127"/>
                <a:ea typeface="Malgun Gothic" charset="-127"/>
                <a:cs typeface="Malgun Gothic" charset="-127"/>
              </a:rPr>
            </a:br>
            <a:r>
              <a:rPr lang="en-US" sz="3200" u="sng" dirty="0" err="1">
                <a:solidFill>
                  <a:srgbClr val="FFFF33"/>
                </a:solidFill>
                <a:latin typeface="Malgun Gothic" charset="-127"/>
                <a:ea typeface="Malgun Gothic" charset="-127"/>
                <a:cs typeface="Malgun Gothic" charset="-127"/>
              </a:rPr>
              <a:t>www.iapi.ie</a:t>
            </a:r>
            <a:r>
              <a:rPr lang="en-US" sz="3200" u="sng" dirty="0">
                <a:solidFill>
                  <a:srgbClr val="FFFF33"/>
                </a:solidFill>
                <a:latin typeface="Malgun Gothic" charset="-127"/>
                <a:ea typeface="Malgun Gothic" charset="-127"/>
                <a:cs typeface="Malgun Gothic" charset="-127"/>
              </a:rPr>
              <a:t>/awards/</a:t>
            </a:r>
            <a:r>
              <a:rPr lang="en-US" sz="3200" u="sng" dirty="0" err="1">
                <a:solidFill>
                  <a:srgbClr val="FFFF33"/>
                </a:solidFill>
                <a:latin typeface="Malgun Gothic" charset="-127"/>
                <a:ea typeface="Malgun Gothic" charset="-127"/>
                <a:cs typeface="Malgun Gothic" charset="-127"/>
              </a:rPr>
              <a:t>cannes</a:t>
            </a:r>
            <a:r>
              <a:rPr lang="en-US" sz="3200" u="sng" dirty="0">
                <a:solidFill>
                  <a:srgbClr val="FFFF33"/>
                </a:solidFill>
                <a:latin typeface="Malgun Gothic" charset="-127"/>
                <a:ea typeface="Malgun Gothic" charset="-127"/>
                <a:cs typeface="Malgun Gothic" charset="-127"/>
              </a:rPr>
              <a:t>-lions</a:t>
            </a:r>
            <a:endParaRPr lang="en-IE" sz="3200" b="1" u="sng" dirty="0">
              <a:solidFill>
                <a:srgbClr val="FFFF33"/>
              </a:solidFill>
              <a:latin typeface="Malgun Gothic" charset="-127"/>
              <a:ea typeface="Malgun Gothic" charset="-127"/>
              <a:cs typeface="Malgun Gothic" charset="-127"/>
            </a:endParaRPr>
          </a:p>
        </p:txBody>
      </p:sp>
      <p:sp>
        <p:nvSpPr>
          <p:cNvPr id="5" name="Rectangle 4"/>
          <p:cNvSpPr/>
          <p:nvPr/>
        </p:nvSpPr>
        <p:spPr>
          <a:xfrm>
            <a:off x="364312" y="364593"/>
            <a:ext cx="5819222" cy="677108"/>
          </a:xfrm>
          <a:prstGeom prst="rect">
            <a:avLst/>
          </a:prstGeom>
        </p:spPr>
        <p:txBody>
          <a:bodyPr wrap="none">
            <a:spAutoFit/>
          </a:bodyPr>
          <a:lstStyle/>
          <a:p>
            <a:pPr algn="ctr"/>
            <a:r>
              <a:rPr lang="en-IE" sz="3800" b="1" dirty="0">
                <a:solidFill>
                  <a:srgbClr val="FFFF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ALL YOU NEED TO KNOW</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595" y="3013369"/>
            <a:ext cx="4628816" cy="3314774"/>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0069" y="364593"/>
            <a:ext cx="4628816" cy="6296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2105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g.jpg"/>
          <p:cNvPicPr>
            <a:picLocks noChangeAspect="1"/>
          </p:cNvPicPr>
          <p:nvPr/>
        </p:nvPicPr>
        <p:blipFill rotWithShape="1">
          <a:blip r:embed="rId2">
            <a:extLst>
              <a:ext uri="{28A0092B-C50C-407E-A947-70E740481C1C}">
                <a14:useLocalDpi xmlns:a14="http://schemas.microsoft.com/office/drawing/2010/main" val="0"/>
              </a:ext>
            </a:extLst>
          </a:blip>
          <a:srcRect b="24096"/>
          <a:stretch/>
        </p:blipFill>
        <p:spPr>
          <a:xfrm rot="10800000">
            <a:off x="0" y="2393"/>
            <a:ext cx="12192000" cy="6857999"/>
          </a:xfrm>
          <a:prstGeom prst="rect">
            <a:avLst/>
          </a:prstGeom>
        </p:spPr>
      </p:pic>
      <p:sp>
        <p:nvSpPr>
          <p:cNvPr id="4" name="Rectangle 3"/>
          <p:cNvSpPr/>
          <p:nvPr/>
        </p:nvSpPr>
        <p:spPr>
          <a:xfrm>
            <a:off x="423036" y="1053957"/>
            <a:ext cx="4334878" cy="954107"/>
          </a:xfrm>
          <a:prstGeom prst="rect">
            <a:avLst/>
          </a:prstGeom>
        </p:spPr>
        <p:txBody>
          <a:bodyPr wrap="square">
            <a:spAutoFit/>
          </a:bodyPr>
          <a:lstStyle/>
          <a:p>
            <a:endParaRPr lang="en-IE" sz="2800" b="1"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r>
              <a:rPr lang="en-IE" sz="2800" b="1"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p>
        </p:txBody>
      </p:sp>
      <p:sp>
        <p:nvSpPr>
          <p:cNvPr id="5" name="Rectangle 4">
            <a:extLst>
              <a:ext uri="{FF2B5EF4-FFF2-40B4-BE49-F238E27FC236}">
                <a16:creationId xmlns:a16="http://schemas.microsoft.com/office/drawing/2014/main" id="{E555BD9C-2159-4F31-AD10-A864A8F12D6B}"/>
              </a:ext>
            </a:extLst>
          </p:cNvPr>
          <p:cNvSpPr/>
          <p:nvPr/>
        </p:nvSpPr>
        <p:spPr>
          <a:xfrm>
            <a:off x="569729" y="241971"/>
            <a:ext cx="4041492" cy="677108"/>
          </a:xfrm>
          <a:prstGeom prst="rect">
            <a:avLst/>
          </a:prstGeom>
        </p:spPr>
        <p:txBody>
          <a:bodyPr wrap="none">
            <a:spAutoFit/>
          </a:bodyPr>
          <a:lstStyle/>
          <a:p>
            <a:pPr algn="ctr"/>
            <a:r>
              <a:rPr lang="en-IE" sz="3800" b="1" dirty="0">
                <a:solidFill>
                  <a:srgbClr val="FFFF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We will hero you! </a:t>
            </a:r>
          </a:p>
        </p:txBody>
      </p:sp>
      <p:pic>
        <p:nvPicPr>
          <p:cNvPr id="3" name="Picture 2">
            <a:extLst>
              <a:ext uri="{FF2B5EF4-FFF2-40B4-BE49-F238E27FC236}">
                <a16:creationId xmlns:a16="http://schemas.microsoft.com/office/drawing/2014/main" id="{08872D4E-27F3-4184-B599-F0A1AD93B6F2}"/>
              </a:ext>
            </a:extLst>
          </p:cNvPr>
          <p:cNvPicPr>
            <a:picLocks noChangeAspect="1"/>
          </p:cNvPicPr>
          <p:nvPr/>
        </p:nvPicPr>
        <p:blipFill rotWithShape="1">
          <a:blip r:embed="rId3"/>
          <a:srcRect l="30297" t="16446" r="30718" b="9936"/>
          <a:stretch/>
        </p:blipFill>
        <p:spPr>
          <a:xfrm rot="21347183">
            <a:off x="6932864" y="67735"/>
            <a:ext cx="3074698" cy="3144977"/>
          </a:xfrm>
          <a:prstGeom prst="rect">
            <a:avLst/>
          </a:prstGeom>
        </p:spPr>
      </p:pic>
      <p:pic>
        <p:nvPicPr>
          <p:cNvPr id="9" name="Picture 8">
            <a:extLst>
              <a:ext uri="{FF2B5EF4-FFF2-40B4-BE49-F238E27FC236}">
                <a16:creationId xmlns:a16="http://schemas.microsoft.com/office/drawing/2014/main" id="{F1905F17-5046-4F71-95DD-7B67835B261A}"/>
              </a:ext>
            </a:extLst>
          </p:cNvPr>
          <p:cNvPicPr>
            <a:picLocks noChangeAspect="1"/>
          </p:cNvPicPr>
          <p:nvPr/>
        </p:nvPicPr>
        <p:blipFill rotWithShape="1">
          <a:blip r:embed="rId4"/>
          <a:srcRect l="30742" t="19743" r="44827" b="33378"/>
          <a:stretch/>
        </p:blipFill>
        <p:spPr>
          <a:xfrm rot="351695">
            <a:off x="9145238" y="834866"/>
            <a:ext cx="2978591" cy="3095927"/>
          </a:xfrm>
          <a:prstGeom prst="rect">
            <a:avLst/>
          </a:prstGeom>
        </p:spPr>
      </p:pic>
      <p:pic>
        <p:nvPicPr>
          <p:cNvPr id="8" name="Picture 7">
            <a:extLst>
              <a:ext uri="{FF2B5EF4-FFF2-40B4-BE49-F238E27FC236}">
                <a16:creationId xmlns:a16="http://schemas.microsoft.com/office/drawing/2014/main" id="{D2899232-4131-4801-B95F-7C3B1B1A4248}"/>
              </a:ext>
            </a:extLst>
          </p:cNvPr>
          <p:cNvPicPr>
            <a:picLocks noChangeAspect="1"/>
          </p:cNvPicPr>
          <p:nvPr/>
        </p:nvPicPr>
        <p:blipFill rotWithShape="1">
          <a:blip r:embed="rId5"/>
          <a:srcRect l="33119" t="21245" r="39703" b="21862"/>
          <a:stretch/>
        </p:blipFill>
        <p:spPr>
          <a:xfrm rot="21397560">
            <a:off x="6707594" y="3613135"/>
            <a:ext cx="2523102" cy="2860895"/>
          </a:xfrm>
          <a:prstGeom prst="rect">
            <a:avLst/>
          </a:prstGeom>
        </p:spPr>
      </p:pic>
      <p:pic>
        <p:nvPicPr>
          <p:cNvPr id="10" name="Picture 9">
            <a:extLst>
              <a:ext uri="{FF2B5EF4-FFF2-40B4-BE49-F238E27FC236}">
                <a16:creationId xmlns:a16="http://schemas.microsoft.com/office/drawing/2014/main" id="{654E8E4A-6E7F-47F4-9CA4-2E08B0934CF9}"/>
              </a:ext>
            </a:extLst>
          </p:cNvPr>
          <p:cNvPicPr>
            <a:picLocks noChangeAspect="1"/>
          </p:cNvPicPr>
          <p:nvPr/>
        </p:nvPicPr>
        <p:blipFill rotWithShape="1">
          <a:blip r:embed="rId6"/>
          <a:srcRect l="31114" t="16173" r="34228" b="15407"/>
          <a:stretch/>
        </p:blipFill>
        <p:spPr>
          <a:xfrm rot="346442">
            <a:off x="9368459" y="4070738"/>
            <a:ext cx="2532149" cy="2707729"/>
          </a:xfrm>
          <a:prstGeom prst="rect">
            <a:avLst/>
          </a:prstGeom>
        </p:spPr>
      </p:pic>
      <p:pic>
        <p:nvPicPr>
          <p:cNvPr id="11" name="Picture 10">
            <a:extLst>
              <a:ext uri="{FF2B5EF4-FFF2-40B4-BE49-F238E27FC236}">
                <a16:creationId xmlns:a16="http://schemas.microsoft.com/office/drawing/2014/main" id="{901D0261-2FA4-4ABE-84C5-F608319FDFFD}"/>
              </a:ext>
            </a:extLst>
          </p:cNvPr>
          <p:cNvPicPr>
            <a:picLocks noChangeAspect="1"/>
          </p:cNvPicPr>
          <p:nvPr/>
        </p:nvPicPr>
        <p:blipFill rotWithShape="1">
          <a:blip r:embed="rId7"/>
          <a:srcRect l="30297" t="15899" r="31683" b="1496"/>
          <a:stretch/>
        </p:blipFill>
        <p:spPr>
          <a:xfrm>
            <a:off x="3051774" y="2382829"/>
            <a:ext cx="3364208" cy="3959270"/>
          </a:xfrm>
          <a:prstGeom prst="rect">
            <a:avLst/>
          </a:prstGeom>
        </p:spPr>
      </p:pic>
      <p:pic>
        <p:nvPicPr>
          <p:cNvPr id="12" name="Picture 11">
            <a:extLst>
              <a:ext uri="{FF2B5EF4-FFF2-40B4-BE49-F238E27FC236}">
                <a16:creationId xmlns:a16="http://schemas.microsoft.com/office/drawing/2014/main" id="{BF35D514-C388-4902-83D2-D710F3A528FA}"/>
              </a:ext>
            </a:extLst>
          </p:cNvPr>
          <p:cNvPicPr>
            <a:picLocks noChangeAspect="1"/>
          </p:cNvPicPr>
          <p:nvPr/>
        </p:nvPicPr>
        <p:blipFill>
          <a:blip r:embed="rId8"/>
          <a:stretch>
            <a:fillRect/>
          </a:stretch>
        </p:blipFill>
        <p:spPr>
          <a:xfrm>
            <a:off x="171318" y="1158657"/>
            <a:ext cx="3736581" cy="3971529"/>
          </a:xfrm>
          <a:prstGeom prst="rect">
            <a:avLst/>
          </a:prstGeom>
        </p:spPr>
      </p:pic>
    </p:spTree>
    <p:extLst>
      <p:ext uri="{BB962C8B-B14F-4D97-AF65-F5344CB8AC3E}">
        <p14:creationId xmlns:p14="http://schemas.microsoft.com/office/powerpoint/2010/main" val="3909520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D5AC594-7A3F-4441-A9AF-CCC1677A144D}"/>
              </a:ext>
            </a:extLst>
          </p:cNvPr>
          <p:cNvSpPr/>
          <p:nvPr/>
        </p:nvSpPr>
        <p:spPr>
          <a:xfrm>
            <a:off x="0" y="0"/>
            <a:ext cx="12192000" cy="6858000"/>
          </a:xfrm>
          <a:prstGeom prst="rect">
            <a:avLst/>
          </a:prstGeom>
          <a:solidFill>
            <a:srgbClr val="FF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DD5AC594-7A3F-4441-A9AF-CCC1677A144D}"/>
              </a:ext>
            </a:extLst>
          </p:cNvPr>
          <p:cNvSpPr/>
          <p:nvPr/>
        </p:nvSpPr>
        <p:spPr>
          <a:xfrm>
            <a:off x="8325853" y="0"/>
            <a:ext cx="386614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4C1FF25-BD0C-463B-AC09-7ACA50EE8326}"/>
              </a:ext>
            </a:extLst>
          </p:cNvPr>
          <p:cNvSpPr/>
          <p:nvPr/>
        </p:nvSpPr>
        <p:spPr>
          <a:xfrm>
            <a:off x="134431" y="335913"/>
            <a:ext cx="8248092" cy="646331"/>
          </a:xfrm>
          <a:prstGeom prst="rect">
            <a:avLst/>
          </a:prstGeom>
        </p:spPr>
        <p:txBody>
          <a:bodyPr wrap="none">
            <a:spAutoFit/>
          </a:bodyPr>
          <a:lstStyle/>
          <a:p>
            <a:pPr lvl="0"/>
            <a:r>
              <a:rPr lang="en-IE" sz="3600" b="1" dirty="0">
                <a:solidFill>
                  <a:srgbClr val="2EB1FF"/>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Young Lions - Young Marketers Jury</a:t>
            </a:r>
          </a:p>
        </p:txBody>
      </p:sp>
      <p:sp>
        <p:nvSpPr>
          <p:cNvPr id="15" name="Rectangle 14">
            <a:extLst>
              <a:ext uri="{FF2B5EF4-FFF2-40B4-BE49-F238E27FC236}">
                <a16:creationId xmlns:a16="http://schemas.microsoft.com/office/drawing/2014/main" id="{64C1FF25-BD0C-463B-AC09-7ACA50EE8326}"/>
              </a:ext>
            </a:extLst>
          </p:cNvPr>
          <p:cNvSpPr/>
          <p:nvPr/>
        </p:nvSpPr>
        <p:spPr>
          <a:xfrm>
            <a:off x="8556536" y="456084"/>
            <a:ext cx="1582484" cy="523220"/>
          </a:xfrm>
          <a:prstGeom prst="rect">
            <a:avLst/>
          </a:prstGeom>
        </p:spPr>
        <p:txBody>
          <a:bodyPr wrap="none">
            <a:spAutoFit/>
          </a:bodyPr>
          <a:lstStyle/>
          <a:p>
            <a:pPr lvl="0"/>
            <a:r>
              <a:rPr lang="en-IE" sz="2800" b="1" dirty="0">
                <a:solidFill>
                  <a:srgbClr val="2EB1FF"/>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Sponsor</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465" y="1435388"/>
            <a:ext cx="2463844" cy="686356"/>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06" y="1110803"/>
            <a:ext cx="2301411" cy="2697433"/>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800" y="1110804"/>
            <a:ext cx="2301409" cy="269743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9116" y="1110804"/>
            <a:ext cx="2301409" cy="2697431"/>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160" y="1110804"/>
            <a:ext cx="2301409" cy="2697431"/>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2564" y="3936796"/>
            <a:ext cx="2301409" cy="2697431"/>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1846" y="3936795"/>
            <a:ext cx="2301410" cy="2697433"/>
          </a:xfrm>
          <a:prstGeom prst="rect">
            <a:avLst/>
          </a:prstGeom>
        </p:spPr>
      </p:pic>
    </p:spTree>
    <p:extLst>
      <p:ext uri="{BB962C8B-B14F-4D97-AF65-F5344CB8AC3E}">
        <p14:creationId xmlns:p14="http://schemas.microsoft.com/office/powerpoint/2010/main" val="1487112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2975D026876141BA1BB5D218010BCA" ma:contentTypeVersion="10" ma:contentTypeDescription="Create a new document." ma:contentTypeScope="" ma:versionID="c9c4583aa18345237dbf07400fd9e1ca">
  <xsd:schema xmlns:xsd="http://www.w3.org/2001/XMLSchema" xmlns:xs="http://www.w3.org/2001/XMLSchema" xmlns:p="http://schemas.microsoft.com/office/2006/metadata/properties" xmlns:ns2="b64a675c-6c09-4132-bf78-9809e98fadcd" xmlns:ns3="54e99a3a-4b90-48ec-b079-8eebafbdf267" targetNamespace="http://schemas.microsoft.com/office/2006/metadata/properties" ma:root="true" ma:fieldsID="66f9530b1239e072d011037a4539e51d" ns2:_="" ns3:_="">
    <xsd:import namespace="b64a675c-6c09-4132-bf78-9809e98fadcd"/>
    <xsd:import namespace="54e99a3a-4b90-48ec-b079-8eebafbdf267"/>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a675c-6c09-4132-bf78-9809e98fad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4e99a3a-4b90-48ec-b079-8eebafbdf26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AF8471-7318-4CF3-85EE-3130F2A07723}">
  <ds:schemaRefs>
    <ds:schemaRef ds:uri="http://schemas.microsoft.com/sharepoint/v3/contenttype/forms"/>
  </ds:schemaRefs>
</ds:datastoreItem>
</file>

<file path=customXml/itemProps2.xml><?xml version="1.0" encoding="utf-8"?>
<ds:datastoreItem xmlns:ds="http://schemas.openxmlformats.org/officeDocument/2006/customXml" ds:itemID="{E6F45723-1ABC-47D8-B19F-C5DCEA41AD04}">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54e99a3a-4b90-48ec-b079-8eebafbdf267"/>
    <ds:schemaRef ds:uri="b64a675c-6c09-4132-bf78-9809e98fadcd"/>
    <ds:schemaRef ds:uri="http://www.w3.org/XML/1998/namespace"/>
    <ds:schemaRef ds:uri="http://purl.org/dc/elements/1.1/"/>
  </ds:schemaRefs>
</ds:datastoreItem>
</file>

<file path=customXml/itemProps3.xml><?xml version="1.0" encoding="utf-8"?>
<ds:datastoreItem xmlns:ds="http://schemas.openxmlformats.org/officeDocument/2006/customXml" ds:itemID="{4F428B04-ABDE-496D-B791-65AD910500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4a675c-6c09-4132-bf78-9809e98fadcd"/>
    <ds:schemaRef ds:uri="54e99a3a-4b90-48ec-b079-8eebafbdf2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8116</TotalTime>
  <Words>402</Words>
  <Application>Microsoft Office PowerPoint</Application>
  <PresentationFormat>Widescreen</PresentationFormat>
  <Paragraphs>81</Paragraphs>
  <Slides>14</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Malgun Gothic</vt:lpstr>
      <vt:lpstr>Malgun Gothic Semilight</vt:lpstr>
      <vt:lpstr>Arial</vt:lpstr>
      <vt:lpstr>Calibri</vt:lpstr>
      <vt:lpstr>Calibri Light</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Arnold</dc:creator>
  <cp:lastModifiedBy>Tania Banotti</cp:lastModifiedBy>
  <cp:revision>149</cp:revision>
  <dcterms:created xsi:type="dcterms:W3CDTF">2016-08-24T15:56:31Z</dcterms:created>
  <dcterms:modified xsi:type="dcterms:W3CDTF">2018-02-15T14:55:23Z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0x010100E42975D026876141BA1BB5D218010BCA</vt:lpwstr>
  </property>
</Properties>
</file>